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33" r:id="rId1"/>
  </p:sldMasterIdLst>
  <p:notesMasterIdLst>
    <p:notesMasterId r:id="rId15"/>
  </p:notesMasterIdLst>
  <p:handoutMasterIdLst>
    <p:handoutMasterId r:id="rId16"/>
  </p:handoutMasterIdLst>
  <p:sldIdLst>
    <p:sldId id="256" r:id="rId2"/>
    <p:sldId id="329" r:id="rId3"/>
    <p:sldId id="380" r:id="rId4"/>
    <p:sldId id="379" r:id="rId5"/>
    <p:sldId id="367" r:id="rId6"/>
    <p:sldId id="368" r:id="rId7"/>
    <p:sldId id="318" r:id="rId8"/>
    <p:sldId id="384" r:id="rId9"/>
    <p:sldId id="385" r:id="rId10"/>
    <p:sldId id="386" r:id="rId11"/>
    <p:sldId id="388" r:id="rId12"/>
    <p:sldId id="326" r:id="rId13"/>
    <p:sldId id="37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9" autoAdjust="0"/>
    <p:restoredTop sz="94529" autoAdjust="0"/>
  </p:normalViewPr>
  <p:slideViewPr>
    <p:cSldViewPr>
      <p:cViewPr varScale="1">
        <p:scale>
          <a:sx n="59" d="100"/>
          <a:sy n="59" d="100"/>
        </p:scale>
        <p:origin x="142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004A46E-0595-654B-9677-CCE117DA58D1}" type="datetimeFigureOut">
              <a:rPr lang="en-US" smtClean="0"/>
              <a:t>7/4/2022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487418-7B4A-634C-9D82-01AF07C00956}" type="slidenum">
              <a:rPr lang="en-US" smtClean="0"/>
              <a:t>‹#›</a:t>
            </a:fld>
            <a:endParaRPr lang="en-US"/>
          </a:p>
        </p:txBody>
      </p:sp>
    </p:spTree>
    <p:extLst>
      <p:ext uri="{BB962C8B-B14F-4D97-AF65-F5344CB8AC3E}">
        <p14:creationId xmlns:p14="http://schemas.microsoft.com/office/powerpoint/2010/main" val="7042225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1D8F74-AACC-4CCB-9D44-E6CD4799DD83}" type="datetimeFigureOut">
              <a:rPr lang="en-US" smtClean="0"/>
              <a:pPr/>
              <a:t>7/4/2022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EF9616-6823-442A-9D0A-45E95B7106E3}" type="slidenum">
              <a:rPr lang="en-US" smtClean="0"/>
              <a:pPr/>
              <a:t>‹#›</a:t>
            </a:fld>
            <a:endParaRPr lang="en-US"/>
          </a:p>
        </p:txBody>
      </p:sp>
    </p:spTree>
    <p:extLst>
      <p:ext uri="{BB962C8B-B14F-4D97-AF65-F5344CB8AC3E}">
        <p14:creationId xmlns:p14="http://schemas.microsoft.com/office/powerpoint/2010/main" val="182611134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economies that have relied on exports for economic growth have been quite successful after implementing it. </a:t>
            </a:r>
          </a:p>
          <a:p>
            <a:r>
              <a:rPr lang="en-US" dirty="0"/>
              <a:t>Prominent example can be seen in case of Asian countries that since sixties have been using this direction for remarkable economic growth. </a:t>
            </a:r>
          </a:p>
          <a:p>
            <a:r>
              <a:rPr lang="en-US" dirty="0"/>
              <a:t>export-promotion scheme is the best choice for Less Developing Countries (LDCs) attempting to industrialize and transform into more developed economies. The real GDP growth of the export- oriented country was higher than the less export-oriented one</a:t>
            </a:r>
            <a:r>
              <a:rPr lang="en-GB" dirty="0"/>
              <a:t>.</a:t>
            </a:r>
          </a:p>
          <a:p>
            <a:endParaRPr lang="en-US" dirty="0"/>
          </a:p>
        </p:txBody>
      </p:sp>
      <p:sp>
        <p:nvSpPr>
          <p:cNvPr id="4" name="Slide Number Placeholder 3"/>
          <p:cNvSpPr>
            <a:spLocks noGrp="1"/>
          </p:cNvSpPr>
          <p:nvPr>
            <p:ph type="sldNum" sz="quarter" idx="10"/>
          </p:nvPr>
        </p:nvSpPr>
        <p:spPr/>
        <p:txBody>
          <a:bodyPr/>
          <a:lstStyle/>
          <a:p>
            <a:fld id="{E2EF9616-6823-442A-9D0A-45E95B7106E3}" type="slidenum">
              <a:rPr lang="en-US" smtClean="0"/>
              <a:pPr/>
              <a:t>3</a:t>
            </a:fld>
            <a:endParaRPr lang="en-US"/>
          </a:p>
        </p:txBody>
      </p:sp>
    </p:spTree>
    <p:extLst>
      <p:ext uri="{BB962C8B-B14F-4D97-AF65-F5344CB8AC3E}">
        <p14:creationId xmlns:p14="http://schemas.microsoft.com/office/powerpoint/2010/main" val="2252457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Shape 292"/>
          <p:cNvSpPr>
            <a:spLocks noGrp="1" noRot="1" noChangeAspect="1"/>
          </p:cNvSpPr>
          <p:nvPr>
            <p:ph type="sldImg"/>
          </p:nvPr>
        </p:nvSpPr>
        <p:spPr>
          <a:prstGeom prst="rect">
            <a:avLst/>
          </a:prstGeom>
        </p:spPr>
        <p:txBody>
          <a:bodyPr/>
          <a:lstStyle/>
          <a:p>
            <a:pPr lvl="0"/>
            <a:endParaRPr/>
          </a:p>
        </p:txBody>
      </p:sp>
      <p:sp>
        <p:nvSpPr>
          <p:cNvPr id="293" name="Shape 293"/>
          <p:cNvSpPr>
            <a:spLocks noGrp="1"/>
          </p:cNvSpPr>
          <p:nvPr>
            <p:ph type="body" sz="quarter" idx="1"/>
          </p:nvPr>
        </p:nvSpPr>
        <p:spPr>
          <a:prstGeom prst="rect">
            <a:avLst/>
          </a:prstGeom>
        </p:spPr>
        <p:txBody>
          <a:bodyPr/>
          <a:lstStyle/>
          <a:p>
            <a:pPr lvl="0" defTabSz="914400">
              <a:lnSpc>
                <a:spcPct val="100000"/>
              </a:lnSpc>
              <a:defRPr sz="1800"/>
            </a:pPr>
            <a:r>
              <a:rPr sz="1200">
                <a:latin typeface="Calibri"/>
                <a:ea typeface="Calibri"/>
                <a:cs typeface="Calibri"/>
                <a:sym typeface="Calibri"/>
              </a:rPr>
              <a:t>Advanced emerging markets (Brazil, Czech Republic, Hungary, Malaysia, Mexico, Poland, South Africa, Taiwan, Thailand, Turkey) and</a:t>
            </a:r>
          </a:p>
          <a:p>
            <a:pPr lvl="0" defTabSz="914400">
              <a:lnSpc>
                <a:spcPct val="100000"/>
              </a:lnSpc>
              <a:defRPr sz="1800"/>
            </a:pPr>
            <a:r>
              <a:rPr sz="1200">
                <a:latin typeface="Calibri"/>
                <a:ea typeface="Calibri"/>
                <a:cs typeface="Calibri"/>
                <a:sym typeface="Calibri"/>
              </a:rPr>
              <a:t> Secondary Emerging (Chile, China, Colombia, Egypt, India, Indonesia, Pakistan, Peru, Philippines, Russia, UAE) as classified by FTSE (Financial Times Stock Exchange) </a:t>
            </a:r>
          </a:p>
          <a:p>
            <a:pPr lvl="0" defTabSz="914400">
              <a:lnSpc>
                <a:spcPct val="100000"/>
              </a:lnSpc>
              <a:defRPr sz="1800"/>
            </a:pPr>
            <a:r>
              <a:rPr sz="1200">
                <a:latin typeface="Calibri"/>
                <a:ea typeface="Calibri"/>
                <a:cs typeface="Calibri"/>
                <a:sym typeface="Calibri"/>
              </a:rPr>
              <a:t> Time span will be 1985 to 2015 for study International shock vs. domestic shock. </a:t>
            </a:r>
          </a:p>
          <a:p>
            <a:pPr lvl="0" defTabSz="914400">
              <a:lnSpc>
                <a:spcPct val="100000"/>
              </a:lnSpc>
              <a:defRPr sz="1800"/>
            </a:pPr>
            <a:r>
              <a:rPr sz="1200">
                <a:latin typeface="Calibri"/>
                <a:ea typeface="Calibri"/>
                <a:cs typeface="Calibri"/>
                <a:sym typeface="Calibri"/>
              </a:rPr>
              <a:t>Quarterly data base , U.S. Effective Federal Funds Rate (FFR), as policy instrument, real GDP, gross fixed capital formation, short term and long term interest rates, all share price index, housing price index, consumer price index, unemployment rate, export, and import prices for U.S. and emerging countries, as a broad measure of financial and economic integration and on financial system’s impact and benchmark stock index of each country. </a:t>
            </a:r>
          </a:p>
        </p:txBody>
      </p:sp>
    </p:spTree>
    <p:extLst>
      <p:ext uri="{BB962C8B-B14F-4D97-AF65-F5344CB8AC3E}">
        <p14:creationId xmlns:p14="http://schemas.microsoft.com/office/powerpoint/2010/main" val="288800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These include, 4CPEC SEZs, 3 Private SEZs (including two Sole Enterprise SEZs), and a Science and Technology Park that is being established by NUST in Islamabad. </a:t>
            </a:r>
          </a:p>
          <a:p>
            <a:endParaRPr lang="en-US" dirty="0"/>
          </a:p>
        </p:txBody>
      </p:sp>
      <p:sp>
        <p:nvSpPr>
          <p:cNvPr id="4" name="Slide Number Placeholder 3"/>
          <p:cNvSpPr>
            <a:spLocks noGrp="1"/>
          </p:cNvSpPr>
          <p:nvPr>
            <p:ph type="sldNum" sz="quarter" idx="10"/>
          </p:nvPr>
        </p:nvSpPr>
        <p:spPr/>
        <p:txBody>
          <a:bodyPr/>
          <a:lstStyle/>
          <a:p>
            <a:fld id="{E2EF9616-6823-442A-9D0A-45E95B7106E3}" type="slidenum">
              <a:rPr lang="en-US" smtClean="0"/>
              <a:pPr/>
              <a:t>9</a:t>
            </a:fld>
            <a:endParaRPr lang="en-US"/>
          </a:p>
        </p:txBody>
      </p:sp>
    </p:spTree>
    <p:extLst>
      <p:ext uri="{BB962C8B-B14F-4D97-AF65-F5344CB8AC3E}">
        <p14:creationId xmlns:p14="http://schemas.microsoft.com/office/powerpoint/2010/main" val="100718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07162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876B913F-6153-844F-890E-6040163E2CE0}" type="datetime1">
              <a:rPr lang="en-US" smtClean="0"/>
              <a:t>7/4/2022</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2FBF2637-9868-41E6-AFD9-7520766D1BA7}"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19111967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853E8E-DAEC-BA4F-B882-65B4E9A06615}" type="datetime1">
              <a:rPr lang="en-US" smtClean="0"/>
              <a:t>7/4/2022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BF2637-9868-41E6-AFD9-7520766D1BA7}" type="slidenum">
              <a:rPr lang="en-US" smtClean="0"/>
              <a:pPr/>
              <a:t>‹#›</a:t>
            </a:fld>
            <a:endParaRPr lang="en-US"/>
          </a:p>
        </p:txBody>
      </p:sp>
    </p:spTree>
    <p:extLst>
      <p:ext uri="{BB962C8B-B14F-4D97-AF65-F5344CB8AC3E}">
        <p14:creationId xmlns:p14="http://schemas.microsoft.com/office/powerpoint/2010/main" val="2047772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6C7196-E40A-FE4D-A9A3-12FECF77531E}" type="datetime1">
              <a:rPr lang="en-US" smtClean="0"/>
              <a:t>7/4/2022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F2637-9868-41E6-AFD9-7520766D1BA7}" type="slidenum">
              <a:rPr lang="en-US" smtClean="0"/>
              <a:pPr/>
              <a:t>‹#›</a:t>
            </a:fld>
            <a:endParaRPr lang="en-US"/>
          </a:p>
        </p:txBody>
      </p:sp>
    </p:spTree>
    <p:extLst>
      <p:ext uri="{BB962C8B-B14F-4D97-AF65-F5344CB8AC3E}">
        <p14:creationId xmlns:p14="http://schemas.microsoft.com/office/powerpoint/2010/main" val="1347833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9A2953-CABC-C647-A409-E34F395C13DE}" type="datetime1">
              <a:rPr lang="en-US" smtClean="0"/>
              <a:t>7/4/2022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F2637-9868-41E6-AFD9-7520766D1BA7}" type="slidenum">
              <a:rPr lang="en-US" smtClean="0"/>
              <a:pPr/>
              <a:t>‹#›</a:t>
            </a:fld>
            <a:endParaRPr lang="en-US"/>
          </a:p>
        </p:txBody>
      </p:sp>
    </p:spTree>
    <p:extLst>
      <p:ext uri="{BB962C8B-B14F-4D97-AF65-F5344CB8AC3E}">
        <p14:creationId xmlns:p14="http://schemas.microsoft.com/office/powerpoint/2010/main" val="1384445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615B62-80AB-A24A-9B22-3AFA0B65CA51}" type="datetime1">
              <a:rPr lang="en-US" smtClean="0"/>
              <a:t>7/4/2022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F2637-9868-41E6-AFD9-7520766D1BA7}" type="slidenum">
              <a:rPr lang="en-US" smtClean="0"/>
              <a:pPr/>
              <a:t>‹#›</a:t>
            </a:fld>
            <a:endParaRPr lang="en-US"/>
          </a:p>
        </p:txBody>
      </p:sp>
    </p:spTree>
    <p:extLst>
      <p:ext uri="{BB962C8B-B14F-4D97-AF65-F5344CB8AC3E}">
        <p14:creationId xmlns:p14="http://schemas.microsoft.com/office/powerpoint/2010/main" val="3875645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9F7DE2-64ED-D34E-B55C-145B215F40E0}" type="datetime1">
              <a:rPr lang="en-US" smtClean="0"/>
              <a:t>7/4/2022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F2637-9868-41E6-AFD9-7520766D1BA7}" type="slidenum">
              <a:rPr lang="en-US" smtClean="0"/>
              <a:pPr/>
              <a:t>‹#›</a:t>
            </a:fld>
            <a:endParaRPr lang="en-US"/>
          </a:p>
        </p:txBody>
      </p:sp>
    </p:spTree>
    <p:extLst>
      <p:ext uri="{BB962C8B-B14F-4D97-AF65-F5344CB8AC3E}">
        <p14:creationId xmlns:p14="http://schemas.microsoft.com/office/powerpoint/2010/main" val="479591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1ED28C-61AB-E043-9DCD-942E818609D9}" type="datetime1">
              <a:rPr lang="en-US" smtClean="0"/>
              <a:t>7/4/2022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F2637-9868-41E6-AFD9-7520766D1BA7}" type="slidenum">
              <a:rPr lang="en-US" smtClean="0"/>
              <a:pPr/>
              <a:t>‹#›</a:t>
            </a:fld>
            <a:endParaRPr lang="en-US"/>
          </a:p>
        </p:txBody>
      </p:sp>
    </p:spTree>
    <p:extLst>
      <p:ext uri="{BB962C8B-B14F-4D97-AF65-F5344CB8AC3E}">
        <p14:creationId xmlns:p14="http://schemas.microsoft.com/office/powerpoint/2010/main" val="9855409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232DC8-7F01-2C4A-B40D-A8A3B0B04CE0}" type="datetime1">
              <a:rPr lang="en-US" smtClean="0"/>
              <a:t>7/4/2022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F2637-9868-41E6-AFD9-7520766D1BA7}" type="slidenum">
              <a:rPr lang="en-US" smtClean="0"/>
              <a:pPr/>
              <a:t>‹#›</a:t>
            </a:fld>
            <a:endParaRPr lang="en-US"/>
          </a:p>
        </p:txBody>
      </p:sp>
    </p:spTree>
    <p:extLst>
      <p:ext uri="{BB962C8B-B14F-4D97-AF65-F5344CB8AC3E}">
        <p14:creationId xmlns:p14="http://schemas.microsoft.com/office/powerpoint/2010/main" val="4461504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9B47EC-ED68-4949-8811-F31C5C467C44}" type="datetime1">
              <a:rPr lang="en-US" smtClean="0"/>
              <a:t>7/4/2022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F2637-9868-41E6-AFD9-7520766D1BA7}" type="slidenum">
              <a:rPr lang="en-US" smtClean="0"/>
              <a:pPr/>
              <a:t>‹#›</a:t>
            </a:fld>
            <a:endParaRPr lang="en-US"/>
          </a:p>
        </p:txBody>
      </p:sp>
    </p:spTree>
    <p:extLst>
      <p:ext uri="{BB962C8B-B14F-4D97-AF65-F5344CB8AC3E}">
        <p14:creationId xmlns:p14="http://schemas.microsoft.com/office/powerpoint/2010/main" val="158538635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8557BF0F-0EBB-6341-BD85-8E9EA3051B2F}" type="datetime1">
              <a:rPr lang="en-US" smtClean="0"/>
              <a:t>7/4/2022</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2FBF2637-9868-41E6-AFD9-7520766D1BA7}" type="slidenum">
              <a:rPr lang="en-US" smtClean="0"/>
              <a:pPr/>
              <a:t>‹#›</a:t>
            </a:fld>
            <a:endParaRPr lang="en-US"/>
          </a:p>
        </p:txBody>
      </p:sp>
    </p:spTree>
    <p:extLst>
      <p:ext uri="{BB962C8B-B14F-4D97-AF65-F5344CB8AC3E}">
        <p14:creationId xmlns:p14="http://schemas.microsoft.com/office/powerpoint/2010/main" val="1660291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1EDE13-AFAA-9B4E-8A42-CD29DA9F9DFA}" type="datetime1">
              <a:rPr lang="en-US" smtClean="0"/>
              <a:t>7/4/2022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2FBF2637-9868-41E6-AFD9-7520766D1BA7}" type="slidenum">
              <a:rPr lang="en-US" smtClean="0"/>
              <a:pPr/>
              <a:t>‹#›</a:t>
            </a:fld>
            <a:endParaRPr lang="en-US"/>
          </a:p>
        </p:txBody>
      </p:sp>
    </p:spTree>
    <p:extLst>
      <p:ext uri="{BB962C8B-B14F-4D97-AF65-F5344CB8AC3E}">
        <p14:creationId xmlns:p14="http://schemas.microsoft.com/office/powerpoint/2010/main" val="12254660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477486-9782-3045-82D7-36863718F62B}" type="datetime1">
              <a:rPr lang="en-US" smtClean="0"/>
              <a:t>7/4/2022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BF2637-9868-41E6-AFD9-7520766D1BA7}" type="slidenum">
              <a:rPr lang="en-US" smtClean="0"/>
              <a:pPr/>
              <a:t>‹#›</a:t>
            </a:fld>
            <a:endParaRPr lang="en-US"/>
          </a:p>
        </p:txBody>
      </p:sp>
    </p:spTree>
    <p:extLst>
      <p:ext uri="{BB962C8B-B14F-4D97-AF65-F5344CB8AC3E}">
        <p14:creationId xmlns:p14="http://schemas.microsoft.com/office/powerpoint/2010/main" val="20395595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3A9A1C-F303-8D49-9DF2-F9D28911E823}" type="datetime1">
              <a:rPr lang="en-US" smtClean="0"/>
              <a:t>7/4/2022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BF2637-9868-41E6-AFD9-7520766D1BA7}" type="slidenum">
              <a:rPr lang="en-US" smtClean="0"/>
              <a:pPr/>
              <a:t>‹#›</a:t>
            </a:fld>
            <a:endParaRPr lang="en-US"/>
          </a:p>
        </p:txBody>
      </p:sp>
    </p:spTree>
    <p:extLst>
      <p:ext uri="{BB962C8B-B14F-4D97-AF65-F5344CB8AC3E}">
        <p14:creationId xmlns:p14="http://schemas.microsoft.com/office/powerpoint/2010/main" val="50383507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650532-46E0-524C-9353-E8F1800D754C}" type="datetime1">
              <a:rPr lang="en-US" smtClean="0"/>
              <a:t>7/4/2022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BF2637-9868-41E6-AFD9-7520766D1BA7}" type="slidenum">
              <a:rPr lang="en-US" smtClean="0"/>
              <a:pPr/>
              <a:t>‹#›</a:t>
            </a:fld>
            <a:endParaRPr lang="en-US"/>
          </a:p>
        </p:txBody>
      </p:sp>
    </p:spTree>
    <p:extLst>
      <p:ext uri="{BB962C8B-B14F-4D97-AF65-F5344CB8AC3E}">
        <p14:creationId xmlns:p14="http://schemas.microsoft.com/office/powerpoint/2010/main" val="428051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992152-67F5-C245-843F-AAE6984499C6}" type="datetime1">
              <a:rPr lang="en-US" smtClean="0"/>
              <a:t>7/4/2022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BF2637-9868-41E6-AFD9-7520766D1BA7}" type="slidenum">
              <a:rPr lang="en-US" smtClean="0"/>
              <a:pPr/>
              <a:t>‹#›</a:t>
            </a:fld>
            <a:endParaRPr lang="en-US"/>
          </a:p>
        </p:txBody>
      </p:sp>
    </p:spTree>
    <p:extLst>
      <p:ext uri="{BB962C8B-B14F-4D97-AF65-F5344CB8AC3E}">
        <p14:creationId xmlns:p14="http://schemas.microsoft.com/office/powerpoint/2010/main" val="19621708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86A9E6-AEF8-5141-AEA1-A182A513133B}" type="datetime1">
              <a:rPr lang="en-US" smtClean="0"/>
              <a:t>7/4/2022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BF2637-9868-41E6-AFD9-7520766D1BA7}" type="slidenum">
              <a:rPr lang="en-US" smtClean="0"/>
              <a:pPr/>
              <a:t>‹#›</a:t>
            </a:fld>
            <a:endParaRPr lang="en-US"/>
          </a:p>
        </p:txBody>
      </p:sp>
    </p:spTree>
    <p:extLst>
      <p:ext uri="{BB962C8B-B14F-4D97-AF65-F5344CB8AC3E}">
        <p14:creationId xmlns:p14="http://schemas.microsoft.com/office/powerpoint/2010/main" val="143306541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44E044-AA18-7F4C-8A50-CF997B60651A}" type="datetime1">
              <a:rPr lang="en-US" smtClean="0"/>
              <a:t>7/4/2022</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BF2637-9868-41E6-AFD9-7520766D1BA7}" type="slidenum">
              <a:rPr lang="en-US" smtClean="0"/>
              <a:pPr/>
              <a:t>‹#›</a:t>
            </a:fld>
            <a:endParaRPr lang="en-US"/>
          </a:p>
        </p:txBody>
      </p:sp>
    </p:spTree>
    <p:extLst>
      <p:ext uri="{BB962C8B-B14F-4D97-AF65-F5344CB8AC3E}">
        <p14:creationId xmlns:p14="http://schemas.microsoft.com/office/powerpoint/2010/main" val="1501328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6C5DB2D-E881-714C-A86B-BB513731BC9E}" type="datetime1">
              <a:rPr lang="en-US" smtClean="0"/>
              <a:t>7/4/2022</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FBF2637-9868-41E6-AFD9-7520766D1BA7}" type="slidenum">
              <a:rPr lang="en-US" smtClean="0"/>
              <a:pPr/>
              <a:t>‹#›</a:t>
            </a:fld>
            <a:endParaRPr lang="en-US"/>
          </a:p>
        </p:txBody>
      </p:sp>
    </p:spTree>
    <p:extLst>
      <p:ext uri="{BB962C8B-B14F-4D97-AF65-F5344CB8AC3E}">
        <p14:creationId xmlns:p14="http://schemas.microsoft.com/office/powerpoint/2010/main" val="908350828"/>
      </p:ext>
    </p:extLst>
  </p:cSld>
  <p:clrMap bg1="lt1" tx1="dk1" bg2="lt2" tx2="dk2" accent1="accent1" accent2="accent2" accent3="accent3" accent4="accent4" accent5="accent5" accent6="accent6" hlink="hlink" folHlink="folHlink"/>
  <p:sldLayoutIdLst>
    <p:sldLayoutId id="2147484334" r:id="rId1"/>
    <p:sldLayoutId id="2147484335" r:id="rId2"/>
    <p:sldLayoutId id="2147484336" r:id="rId3"/>
    <p:sldLayoutId id="2147484337" r:id="rId4"/>
    <p:sldLayoutId id="2147484338" r:id="rId5"/>
    <p:sldLayoutId id="2147484339" r:id="rId6"/>
    <p:sldLayoutId id="2147484340" r:id="rId7"/>
    <p:sldLayoutId id="2147484341" r:id="rId8"/>
    <p:sldLayoutId id="2147484342" r:id="rId9"/>
    <p:sldLayoutId id="2147484343" r:id="rId10"/>
    <p:sldLayoutId id="2147484344" r:id="rId11"/>
    <p:sldLayoutId id="2147484345" r:id="rId12"/>
    <p:sldLayoutId id="2147484346" r:id="rId13"/>
    <p:sldLayoutId id="2147484347" r:id="rId14"/>
    <p:sldLayoutId id="2147484348" r:id="rId15"/>
    <p:sldLayoutId id="2147484349" r:id="rId16"/>
    <p:sldLayoutId id="2147484350"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028700"/>
            <a:ext cx="7162800" cy="3962400"/>
          </a:xfrm>
          <a:noFill/>
          <a:ln>
            <a:noFill/>
          </a:ln>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a:t>Special Economic Zone and Noodle Bowl Effect: A case study on CPFTA</a:t>
            </a:r>
            <a:br>
              <a:rPr lang="en-GB" sz="2800" dirty="0"/>
            </a:br>
            <a:br>
              <a:rPr lang="en-US" b="1" dirty="0">
                <a:ln>
                  <a:prstDash val="solid"/>
                </a:ln>
                <a:solidFill>
                  <a:schemeClr val="tx1"/>
                </a:solidFill>
                <a:effectLst>
                  <a:outerShdw blurRad="88000" dist="50800" dir="5040000" algn="tl">
                    <a:schemeClr val="accent4">
                      <a:tint val="80000"/>
                      <a:satMod val="250000"/>
                      <a:alpha val="45000"/>
                    </a:schemeClr>
                  </a:outerShdw>
                </a:effectLst>
                <a:latin typeface="Arial Black" pitchFamily="34" charset="0"/>
                <a:cs typeface="Arial" pitchFamily="34" charset="0"/>
              </a:rPr>
            </a:br>
            <a:endParaRPr lang="en-US" b="1" dirty="0">
              <a:ln>
                <a:prstDash val="solid"/>
              </a:ln>
              <a:solidFill>
                <a:schemeClr val="tx1"/>
              </a:solidFill>
              <a:effectLst>
                <a:outerShdw blurRad="88000" dist="50800" dir="5040000" algn="tl">
                  <a:schemeClr val="accent4">
                    <a:tint val="80000"/>
                    <a:satMod val="250000"/>
                    <a:alpha val="45000"/>
                  </a:schemeClr>
                </a:outerShdw>
              </a:effectLst>
              <a:latin typeface="Arial Black" pitchFamily="34" charset="0"/>
              <a:cs typeface="Arial" pitchFamily="34" charset="0"/>
            </a:endParaRPr>
          </a:p>
        </p:txBody>
      </p:sp>
      <p:sp>
        <p:nvSpPr>
          <p:cNvPr id="3" name="Subtitle 2"/>
          <p:cNvSpPr>
            <a:spLocks noGrp="1"/>
          </p:cNvSpPr>
          <p:nvPr>
            <p:ph type="subTitle" idx="1"/>
          </p:nvPr>
        </p:nvSpPr>
        <p:spPr>
          <a:xfrm>
            <a:off x="-10633" y="3124200"/>
            <a:ext cx="9144000" cy="3733800"/>
          </a:xfrm>
          <a:noFill/>
          <a:ln>
            <a:noFill/>
          </a:ln>
        </p:spPr>
        <p:style>
          <a:lnRef idx="2">
            <a:schemeClr val="accent3"/>
          </a:lnRef>
          <a:fillRef idx="1">
            <a:schemeClr val="lt1"/>
          </a:fillRef>
          <a:effectRef idx="0">
            <a:schemeClr val="accent3"/>
          </a:effectRef>
          <a:fontRef idx="minor">
            <a:schemeClr val="dk1"/>
          </a:fontRef>
        </p:style>
        <p:txBody>
          <a:bodyPr>
            <a:normAutofit/>
          </a:bodyPr>
          <a:lstStyle/>
          <a:p>
            <a:pPr algn="ctr"/>
            <a:endParaRPr lang="en-US" dirty="0">
              <a:solidFill>
                <a:schemeClr val="tx1"/>
              </a:solidFill>
              <a:latin typeface="Arial Black" pitchFamily="34" charset="0"/>
            </a:endParaRPr>
          </a:p>
          <a:p>
            <a:r>
              <a:rPr lang="en-US" sz="2400" b="1" dirty="0"/>
              <a:t>Author:</a:t>
            </a:r>
            <a:br>
              <a:rPr lang="en-US" sz="2400" b="1" dirty="0"/>
            </a:br>
            <a:r>
              <a:rPr lang="en-US" sz="2400" b="1" dirty="0"/>
              <a:t> </a:t>
            </a:r>
            <a:r>
              <a:rPr lang="en-US" sz="2400" b="1" dirty="0" err="1"/>
              <a:t>Hummaira</a:t>
            </a:r>
            <a:r>
              <a:rPr lang="en-US" sz="2400" b="1" dirty="0"/>
              <a:t> </a:t>
            </a:r>
            <a:r>
              <a:rPr lang="en-US" sz="2400" b="1" dirty="0" err="1"/>
              <a:t>Jabeen</a:t>
            </a:r>
            <a:r>
              <a:rPr lang="en-US" sz="2400" dirty="0"/>
              <a:t>-</a:t>
            </a:r>
          </a:p>
          <a:p>
            <a:r>
              <a:rPr lang="en-US" sz="2400" b="1" dirty="0"/>
              <a:t>Assistant Professor/Program Manager</a:t>
            </a:r>
          </a:p>
          <a:p>
            <a:r>
              <a:rPr lang="en-US" sz="2400" b="1" dirty="0"/>
              <a:t>Indus University, Karachi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219199"/>
          </a:xfrm>
        </p:spPr>
        <p:txBody>
          <a:bodyPr/>
          <a:lstStyle/>
          <a:p>
            <a:r>
              <a:rPr lang="en-US" dirty="0"/>
              <a:t>Notified SEZs</a:t>
            </a:r>
          </a:p>
        </p:txBody>
      </p:sp>
      <p:pic>
        <p:nvPicPr>
          <p:cNvPr id="4" name="Content Placeholder 3"/>
          <p:cNvPicPr>
            <a:picLocks noGrp="1" noChangeAspect="1"/>
          </p:cNvPicPr>
          <p:nvPr>
            <p:ph idx="1"/>
          </p:nvPr>
        </p:nvPicPr>
        <p:blipFill>
          <a:blip r:embed="rId2"/>
          <a:srcRect t="19267" b="19267"/>
          <a:stretch>
            <a:fillRect/>
          </a:stretch>
        </p:blipFill>
        <p:spPr>
          <a:xfrm>
            <a:off x="0" y="1447800"/>
            <a:ext cx="9143999" cy="5029200"/>
          </a:xfrm>
        </p:spPr>
      </p:pic>
      <p:sp>
        <p:nvSpPr>
          <p:cNvPr id="5" name="TextBox 4"/>
          <p:cNvSpPr txBox="1"/>
          <p:nvPr/>
        </p:nvSpPr>
        <p:spPr>
          <a:xfrm>
            <a:off x="1936750" y="6413500"/>
            <a:ext cx="7212231" cy="369332"/>
          </a:xfrm>
          <a:prstGeom prst="rect">
            <a:avLst/>
          </a:prstGeom>
          <a:noFill/>
        </p:spPr>
        <p:txBody>
          <a:bodyPr wrap="none" rtlCol="0">
            <a:spAutoFit/>
          </a:bodyPr>
          <a:lstStyle/>
          <a:p>
            <a:r>
              <a:rPr lang="en-US" dirty="0"/>
              <a:t>https://</a:t>
            </a:r>
            <a:r>
              <a:rPr lang="en-US" dirty="0" err="1"/>
              <a:t>www.globalvillagespace.com</a:t>
            </a:r>
            <a:r>
              <a:rPr lang="en-US" dirty="0"/>
              <a:t>/</a:t>
            </a:r>
            <a:r>
              <a:rPr lang="en-US" dirty="0" err="1"/>
              <a:t>sezs</a:t>
            </a:r>
            <a:r>
              <a:rPr lang="en-US" dirty="0"/>
              <a:t>-and-why-</a:t>
            </a:r>
            <a:r>
              <a:rPr lang="en-US" dirty="0" err="1"/>
              <a:t>pakistan</a:t>
            </a:r>
            <a:r>
              <a:rPr lang="en-US" dirty="0"/>
              <a:t>-needs-them/</a:t>
            </a:r>
          </a:p>
        </p:txBody>
      </p:sp>
      <p:sp>
        <p:nvSpPr>
          <p:cNvPr id="3" name="Slide Number Placeholder 2"/>
          <p:cNvSpPr>
            <a:spLocks noGrp="1"/>
          </p:cNvSpPr>
          <p:nvPr>
            <p:ph type="sldNum" sz="quarter" idx="12"/>
          </p:nvPr>
        </p:nvSpPr>
        <p:spPr/>
        <p:txBody>
          <a:bodyPr/>
          <a:lstStyle/>
          <a:p>
            <a:fld id="{2FBF2637-9868-41E6-AFD9-7520766D1BA7}" type="slidenum">
              <a:rPr lang="en-US" smtClean="0"/>
              <a:pPr/>
              <a:t>10</a:t>
            </a:fld>
            <a:endParaRPr lang="en-US"/>
          </a:p>
        </p:txBody>
      </p:sp>
    </p:spTree>
    <p:extLst>
      <p:ext uri="{BB962C8B-B14F-4D97-AF65-F5344CB8AC3E}">
        <p14:creationId xmlns:p14="http://schemas.microsoft.com/office/powerpoint/2010/main" val="798846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SEZs under CPEC</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8989833"/>
              </p:ext>
            </p:extLst>
          </p:nvPr>
        </p:nvGraphicFramePr>
        <p:xfrm>
          <a:off x="381000" y="1905000"/>
          <a:ext cx="8534400" cy="4800602"/>
        </p:xfrm>
        <a:graphic>
          <a:graphicData uri="http://schemas.openxmlformats.org/drawingml/2006/table">
            <a:tbl>
              <a:tblPr firstRow="1" bandRow="1">
                <a:tableStyleId>{5C22544A-7EE6-4342-B048-85BDC9FD1C3A}</a:tableStyleId>
              </a:tblPr>
              <a:tblGrid>
                <a:gridCol w="4267200">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tblGrid>
              <a:tr h="7137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b="1" kern="1200" dirty="0">
                          <a:solidFill>
                            <a:schemeClr val="dk1"/>
                          </a:solidFill>
                          <a:effectLst/>
                          <a:latin typeface="+mn-lt"/>
                          <a:ea typeface="+mn-ea"/>
                          <a:cs typeface="+mn-cs"/>
                        </a:rPr>
                        <a:t>Under Construction Projects</a:t>
                      </a:r>
                      <a:endParaRPr lang="en-GB" sz="1800" kern="1200" dirty="0">
                        <a:solidFill>
                          <a:schemeClr val="dk1"/>
                        </a:solidFill>
                        <a:effectLst/>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b="1" kern="1200" dirty="0">
                          <a:solidFill>
                            <a:schemeClr val="dk1"/>
                          </a:solidFill>
                          <a:effectLst/>
                          <a:latin typeface="+mn-lt"/>
                          <a:ea typeface="+mn-ea"/>
                          <a:cs typeface="+mn-cs"/>
                        </a:rPr>
                        <a:t>In-Pipeline Projects</a:t>
                      </a:r>
                      <a:endParaRPr lang="en-GB" sz="1800" kern="1200" dirty="0">
                        <a:solidFill>
                          <a:schemeClr val="dk1"/>
                        </a:solidFill>
                        <a:effectLst/>
                        <a:latin typeface="+mn-lt"/>
                        <a:ea typeface="+mn-ea"/>
                        <a:cs typeface="+mn-cs"/>
                      </a:endParaRPr>
                    </a:p>
                  </a:txBody>
                  <a:tcPr/>
                </a:tc>
                <a:extLst>
                  <a:ext uri="{0D108BD9-81ED-4DB2-BD59-A6C34878D82A}">
                    <a16:rowId xmlns:a16="http://schemas.microsoft.com/office/drawing/2014/main" val="10000"/>
                  </a:ext>
                </a:extLst>
              </a:tr>
              <a:tr h="713735">
                <a:tc>
                  <a:txBody>
                    <a:bodyPr/>
                    <a:lstStyle/>
                    <a:p>
                      <a:r>
                        <a:rPr lang="en-GB" sz="1800" kern="1200" dirty="0" err="1">
                          <a:solidFill>
                            <a:schemeClr val="dk1"/>
                          </a:solidFill>
                          <a:effectLst/>
                          <a:latin typeface="+mn-lt"/>
                          <a:ea typeface="+mn-ea"/>
                          <a:cs typeface="+mn-cs"/>
                        </a:rPr>
                        <a:t>Rashakai</a:t>
                      </a:r>
                      <a:r>
                        <a:rPr lang="en-GB" sz="1800" kern="1200" dirty="0">
                          <a:solidFill>
                            <a:schemeClr val="dk1"/>
                          </a:solidFill>
                          <a:effectLst/>
                          <a:latin typeface="+mn-lt"/>
                          <a:ea typeface="+mn-ea"/>
                          <a:cs typeface="+mn-cs"/>
                        </a:rPr>
                        <a:t> Special Economic Zone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ICT Model Industrial Zone</a:t>
                      </a:r>
                    </a:p>
                  </a:txBody>
                  <a:tcPr/>
                </a:tc>
                <a:extLst>
                  <a:ext uri="{0D108BD9-81ED-4DB2-BD59-A6C34878D82A}">
                    <a16:rowId xmlns:a16="http://schemas.microsoft.com/office/drawing/2014/main" val="10001"/>
                  </a:ext>
                </a:extLst>
              </a:tr>
              <a:tr h="1231927">
                <a:tc>
                  <a:txBody>
                    <a:bodyPr/>
                    <a:lstStyle/>
                    <a:p>
                      <a:r>
                        <a:rPr lang="en-GB" sz="1800" kern="1200" dirty="0" err="1">
                          <a:solidFill>
                            <a:schemeClr val="dk1"/>
                          </a:solidFill>
                          <a:effectLst/>
                          <a:latin typeface="+mn-lt"/>
                          <a:ea typeface="+mn-ea"/>
                          <a:cs typeface="+mn-cs"/>
                        </a:rPr>
                        <a:t>Dhabeji</a:t>
                      </a:r>
                      <a:r>
                        <a:rPr lang="en-GB" sz="1800" kern="1200" dirty="0">
                          <a:solidFill>
                            <a:schemeClr val="dk1"/>
                          </a:solidFill>
                          <a:effectLst/>
                          <a:latin typeface="+mn-lt"/>
                          <a:ea typeface="+mn-ea"/>
                          <a:cs typeface="+mn-cs"/>
                        </a:rPr>
                        <a:t> Special Economic Zone</a:t>
                      </a:r>
                    </a:p>
                  </a:txBody>
                  <a:tcPr/>
                </a:tc>
                <a:tc>
                  <a:txBody>
                    <a:bodyPr/>
                    <a:lstStyle/>
                    <a:p>
                      <a:r>
                        <a:rPr lang="en-GB" sz="1800" kern="1200" dirty="0">
                          <a:solidFill>
                            <a:schemeClr val="dk1"/>
                          </a:solidFill>
                          <a:effectLst/>
                          <a:latin typeface="+mn-lt"/>
                          <a:ea typeface="+mn-ea"/>
                          <a:cs typeface="+mn-cs"/>
                        </a:rPr>
                        <a:t>Industrial Park on Pakistan Steel Mill Land</a:t>
                      </a:r>
                    </a:p>
                  </a:txBody>
                  <a:tcPr/>
                </a:tc>
                <a:extLst>
                  <a:ext uri="{0D108BD9-81ED-4DB2-BD59-A6C34878D82A}">
                    <a16:rowId xmlns:a16="http://schemas.microsoft.com/office/drawing/2014/main" val="10002"/>
                  </a:ext>
                </a:extLst>
              </a:tr>
              <a:tr h="713735">
                <a:tc>
                  <a:txBody>
                    <a:bodyPr/>
                    <a:lstStyle/>
                    <a:p>
                      <a:r>
                        <a:rPr lang="en-GB" sz="1800" kern="1200" dirty="0" err="1">
                          <a:solidFill>
                            <a:schemeClr val="dk1"/>
                          </a:solidFill>
                          <a:effectLst/>
                          <a:latin typeface="+mn-lt"/>
                          <a:ea typeface="+mn-ea"/>
                          <a:cs typeface="+mn-cs"/>
                        </a:rPr>
                        <a:t>Allama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Iqbal</a:t>
                      </a:r>
                      <a:r>
                        <a:rPr lang="en-GB" sz="1800" kern="1200" dirty="0">
                          <a:solidFill>
                            <a:schemeClr val="dk1"/>
                          </a:solidFill>
                          <a:effectLst/>
                          <a:latin typeface="+mn-lt"/>
                          <a:ea typeface="+mn-ea"/>
                          <a:cs typeface="+mn-cs"/>
                        </a:rPr>
                        <a:t> Industrial City</a:t>
                      </a:r>
                    </a:p>
                  </a:txBody>
                  <a:tcPr/>
                </a:tc>
                <a:tc>
                  <a:txBody>
                    <a:bodyPr/>
                    <a:lstStyle/>
                    <a:p>
                      <a:r>
                        <a:rPr lang="en-GB" sz="1800" kern="1200" dirty="0" err="1">
                          <a:solidFill>
                            <a:schemeClr val="dk1"/>
                          </a:solidFill>
                          <a:effectLst/>
                          <a:latin typeface="+mn-lt"/>
                          <a:ea typeface="+mn-ea"/>
                          <a:cs typeface="+mn-cs"/>
                        </a:rPr>
                        <a:t>Mirpur</a:t>
                      </a:r>
                      <a:r>
                        <a:rPr lang="en-GB" sz="1800" kern="1200" dirty="0">
                          <a:solidFill>
                            <a:schemeClr val="dk1"/>
                          </a:solidFill>
                          <a:effectLst/>
                          <a:latin typeface="+mn-lt"/>
                          <a:ea typeface="+mn-ea"/>
                          <a:cs typeface="+mn-cs"/>
                        </a:rPr>
                        <a:t> Industrial Zone</a:t>
                      </a:r>
                    </a:p>
                  </a:txBody>
                  <a:tcPr/>
                </a:tc>
                <a:extLst>
                  <a:ext uri="{0D108BD9-81ED-4DB2-BD59-A6C34878D82A}">
                    <a16:rowId xmlns:a16="http://schemas.microsoft.com/office/drawing/2014/main" val="10003"/>
                  </a:ext>
                </a:extLst>
              </a:tr>
              <a:tr h="7137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kern="1200" dirty="0" err="1">
                          <a:solidFill>
                            <a:schemeClr val="dk1"/>
                          </a:solidFill>
                          <a:effectLst/>
                          <a:latin typeface="+mn-lt"/>
                          <a:ea typeface="+mn-ea"/>
                          <a:cs typeface="+mn-cs"/>
                        </a:rPr>
                        <a:t>Bostan</a:t>
                      </a:r>
                      <a:r>
                        <a:rPr lang="en-GB" sz="1800" kern="1200" dirty="0">
                          <a:solidFill>
                            <a:schemeClr val="dk1"/>
                          </a:solidFill>
                          <a:effectLst/>
                          <a:latin typeface="+mn-lt"/>
                          <a:ea typeface="+mn-ea"/>
                          <a:cs typeface="+mn-cs"/>
                        </a:rPr>
                        <a:t> Special Economic Zone</a:t>
                      </a:r>
                    </a:p>
                  </a:txBody>
                  <a:tcPr/>
                </a:tc>
                <a:tc>
                  <a:txBody>
                    <a:bodyPr/>
                    <a:lstStyle/>
                    <a:p>
                      <a:r>
                        <a:rPr lang="en-GB" sz="1800" kern="1200" dirty="0" err="1">
                          <a:solidFill>
                            <a:schemeClr val="dk1"/>
                          </a:solidFill>
                          <a:effectLst/>
                          <a:latin typeface="+mn-lt"/>
                          <a:ea typeface="+mn-ea"/>
                          <a:cs typeface="+mn-cs"/>
                        </a:rPr>
                        <a:t>Mohmand</a:t>
                      </a:r>
                      <a:r>
                        <a:rPr lang="en-GB" sz="1800" kern="1200" dirty="0">
                          <a:solidFill>
                            <a:schemeClr val="dk1"/>
                          </a:solidFill>
                          <a:effectLst/>
                          <a:latin typeface="+mn-lt"/>
                          <a:ea typeface="+mn-ea"/>
                          <a:cs typeface="+mn-cs"/>
                        </a:rPr>
                        <a:t> Marble City</a:t>
                      </a:r>
                    </a:p>
                  </a:txBody>
                  <a:tcPr/>
                </a:tc>
                <a:extLst>
                  <a:ext uri="{0D108BD9-81ED-4DB2-BD59-A6C34878D82A}">
                    <a16:rowId xmlns:a16="http://schemas.microsoft.com/office/drawing/2014/main" val="10004"/>
                  </a:ext>
                </a:extLst>
              </a:tr>
              <a:tr h="7137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GB" sz="1800" kern="1200" dirty="0">
                        <a:solidFill>
                          <a:schemeClr val="dk1"/>
                        </a:solidFill>
                        <a:effectLst/>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kern="1200" dirty="0" err="1">
                          <a:solidFill>
                            <a:schemeClr val="dk1"/>
                          </a:solidFill>
                          <a:effectLst/>
                          <a:latin typeface="+mn-lt"/>
                          <a:ea typeface="+mn-ea"/>
                          <a:cs typeface="+mn-cs"/>
                        </a:rPr>
                        <a:t>Moqpondass</a:t>
                      </a:r>
                      <a:r>
                        <a:rPr lang="en-GB" sz="1800" kern="1200" dirty="0">
                          <a:solidFill>
                            <a:schemeClr val="dk1"/>
                          </a:solidFill>
                          <a:effectLst/>
                          <a:latin typeface="+mn-lt"/>
                          <a:ea typeface="+mn-ea"/>
                          <a:cs typeface="+mn-cs"/>
                        </a:rPr>
                        <a:t> Special Economic Zone</a:t>
                      </a:r>
                    </a:p>
                  </a:txBody>
                  <a:tcPr/>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fld id="{2FBF2637-9868-41E6-AFD9-7520766D1BA7}" type="slidenum">
              <a:rPr lang="en-US" smtClean="0"/>
              <a:pPr/>
              <a:t>11</a:t>
            </a:fld>
            <a:endParaRPr lang="en-US"/>
          </a:p>
        </p:txBody>
      </p:sp>
    </p:spTree>
    <p:extLst>
      <p:ext uri="{BB962C8B-B14F-4D97-AF65-F5344CB8AC3E}">
        <p14:creationId xmlns:p14="http://schemas.microsoft.com/office/powerpoint/2010/main" val="4181790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&amp; Discussion</a:t>
            </a:r>
          </a:p>
        </p:txBody>
      </p:sp>
      <p:sp>
        <p:nvSpPr>
          <p:cNvPr id="3" name="Content Placeholder 2"/>
          <p:cNvSpPr>
            <a:spLocks noGrp="1"/>
          </p:cNvSpPr>
          <p:nvPr>
            <p:ph idx="1"/>
          </p:nvPr>
        </p:nvSpPr>
        <p:spPr>
          <a:xfrm>
            <a:off x="914400" y="2209800"/>
            <a:ext cx="7704667" cy="3332816"/>
          </a:xfrm>
        </p:spPr>
        <p:txBody>
          <a:bodyPr>
            <a:normAutofit/>
          </a:bodyPr>
          <a:lstStyle/>
          <a:p>
            <a:r>
              <a:rPr lang="en-US" dirty="0"/>
              <a:t>According to the results of our study; for the period under investigation, Cointegration is missing in both countries. </a:t>
            </a:r>
          </a:p>
          <a:p>
            <a:r>
              <a:rPr lang="en-US" dirty="0"/>
              <a:t>SEZs act was amend in 2016 to lesson custom duty. After it a boost can be seen in SEZs (SEZ policy of Pakistan,2021).</a:t>
            </a:r>
          </a:p>
          <a:p>
            <a:r>
              <a:rPr lang="en-US" dirty="0"/>
              <a:t>Pakistan is at level to address Noodle Bowl Effect.</a:t>
            </a:r>
          </a:p>
        </p:txBody>
      </p:sp>
      <p:sp>
        <p:nvSpPr>
          <p:cNvPr id="4" name="Slide Number Placeholder 3"/>
          <p:cNvSpPr>
            <a:spLocks noGrp="1"/>
          </p:cNvSpPr>
          <p:nvPr>
            <p:ph type="sldNum" sz="quarter" idx="12"/>
          </p:nvPr>
        </p:nvSpPr>
        <p:spPr/>
        <p:txBody>
          <a:bodyPr/>
          <a:lstStyle/>
          <a:p>
            <a:fld id="{2FBF2637-9868-41E6-AFD9-7520766D1BA7}" type="slidenum">
              <a:rPr lang="en-US" smtClean="0"/>
              <a:pPr/>
              <a:t>12</a:t>
            </a:fld>
            <a:endParaRPr lang="en-US"/>
          </a:p>
        </p:txBody>
      </p:sp>
    </p:spTree>
    <p:extLst>
      <p:ext uri="{BB962C8B-B14F-4D97-AF65-F5344CB8AC3E}">
        <p14:creationId xmlns:p14="http://schemas.microsoft.com/office/powerpoint/2010/main" val="294558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5483" y="0"/>
            <a:ext cx="9199483" cy="6820786"/>
          </a:xfrm>
        </p:spPr>
      </p:pic>
      <p:sp>
        <p:nvSpPr>
          <p:cNvPr id="4" name="Slide Number Placeholder 3"/>
          <p:cNvSpPr>
            <a:spLocks noGrp="1"/>
          </p:cNvSpPr>
          <p:nvPr>
            <p:ph type="sldNum" sz="quarter" idx="12"/>
          </p:nvPr>
        </p:nvSpPr>
        <p:spPr/>
        <p:txBody>
          <a:bodyPr/>
          <a:lstStyle/>
          <a:p>
            <a:pPr lvl="0"/>
            <a:fld id="{86CB4B4D-7CA3-9044-876B-883B54F8677D}" type="slidenum">
              <a:rPr lang="uk-UA" smtClean="0"/>
              <a:t>13</a:t>
            </a:fld>
            <a:endParaRPr lang="uk-UA"/>
          </a:p>
        </p:txBody>
      </p:sp>
    </p:spTree>
    <p:extLst>
      <p:ext uri="{BB962C8B-B14F-4D97-AF65-F5344CB8AC3E}">
        <p14:creationId xmlns:p14="http://schemas.microsoft.com/office/powerpoint/2010/main" val="1012965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Key Concepts</a:t>
            </a:r>
            <a:r>
              <a:rPr lang="en-US" dirty="0"/>
              <a:t> </a:t>
            </a:r>
          </a:p>
        </p:txBody>
      </p:sp>
      <p:sp>
        <p:nvSpPr>
          <p:cNvPr id="3" name="Content Placeholder 2"/>
          <p:cNvSpPr>
            <a:spLocks noGrp="1"/>
          </p:cNvSpPr>
          <p:nvPr>
            <p:ph idx="1"/>
          </p:nvPr>
        </p:nvSpPr>
        <p:spPr/>
        <p:txBody>
          <a:bodyPr>
            <a:noAutofit/>
          </a:bodyPr>
          <a:lstStyle/>
          <a:p>
            <a:pPr marL="457200" indent="-457200">
              <a:buFont typeface="+mj-lt"/>
              <a:buAutoNum type="arabicPeriod"/>
            </a:pPr>
            <a:r>
              <a:rPr lang="en-US" sz="2800" dirty="0"/>
              <a:t>Introduction</a:t>
            </a:r>
          </a:p>
          <a:p>
            <a:pPr marL="457200" indent="-457200">
              <a:buFont typeface="+mj-lt"/>
              <a:buAutoNum type="arabicPeriod"/>
            </a:pPr>
            <a:r>
              <a:rPr lang="en-US" sz="2800" dirty="0"/>
              <a:t>Literature Review</a:t>
            </a:r>
          </a:p>
          <a:p>
            <a:pPr marL="457200" indent="-457200">
              <a:buFont typeface="+mj-lt"/>
              <a:buAutoNum type="arabicPeriod"/>
            </a:pPr>
            <a:r>
              <a:rPr lang="en-US" sz="2800" dirty="0"/>
              <a:t>Method</a:t>
            </a:r>
          </a:p>
          <a:p>
            <a:pPr marL="457200" indent="-457200">
              <a:buFont typeface="+mj-lt"/>
              <a:buAutoNum type="arabicPeriod"/>
            </a:pPr>
            <a:r>
              <a:rPr lang="en-US" sz="2800" dirty="0"/>
              <a:t>Test </a:t>
            </a:r>
          </a:p>
          <a:p>
            <a:pPr marL="457200" indent="-457200">
              <a:buFont typeface="+mj-lt"/>
              <a:buAutoNum type="arabicPeriod"/>
            </a:pPr>
            <a:r>
              <a:rPr lang="en-US" sz="2800" dirty="0"/>
              <a:t>Conclusion </a:t>
            </a:r>
          </a:p>
          <a:p>
            <a:pPr marL="457200" indent="-457200">
              <a:buFont typeface="+mj-lt"/>
              <a:buAutoNum type="arabicPeriod"/>
            </a:pPr>
            <a:endParaRPr lang="en-US" sz="2800" dirty="0"/>
          </a:p>
        </p:txBody>
      </p:sp>
      <p:sp>
        <p:nvSpPr>
          <p:cNvPr id="5" name="Slide Number Placeholder 4"/>
          <p:cNvSpPr>
            <a:spLocks noGrp="1"/>
          </p:cNvSpPr>
          <p:nvPr>
            <p:ph type="sldNum" sz="quarter" idx="12"/>
          </p:nvPr>
        </p:nvSpPr>
        <p:spPr/>
        <p:txBody>
          <a:bodyPr/>
          <a:lstStyle/>
          <a:p>
            <a:pPr lvl="0"/>
            <a:fld id="{86CB4B4D-7CA3-9044-876B-883B54F8677D}" type="slidenum">
              <a:rPr lang="uk-UA" smtClean="0"/>
              <a:t>2</a:t>
            </a:fld>
            <a:endParaRPr lang="uk-UA"/>
          </a:p>
        </p:txBody>
      </p:sp>
    </p:spTree>
    <p:extLst>
      <p:ext uri="{BB962C8B-B14F-4D97-AF65-F5344CB8AC3E}">
        <p14:creationId xmlns:p14="http://schemas.microsoft.com/office/powerpoint/2010/main" val="222228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Key Concepts</a:t>
            </a:r>
            <a:endParaRPr lang="en-US" dirty="0"/>
          </a:p>
        </p:txBody>
      </p:sp>
      <p:sp>
        <p:nvSpPr>
          <p:cNvPr id="3" name="Content Placeholder 2"/>
          <p:cNvSpPr>
            <a:spLocks noGrp="1"/>
          </p:cNvSpPr>
          <p:nvPr>
            <p:ph idx="1"/>
          </p:nvPr>
        </p:nvSpPr>
        <p:spPr/>
        <p:txBody>
          <a:bodyPr>
            <a:normAutofit fontScale="92500" lnSpcReduction="10000"/>
          </a:bodyPr>
          <a:lstStyle/>
          <a:p>
            <a:r>
              <a:rPr lang="en-GB" dirty="0"/>
              <a:t>Free Trade Agreements (FTAs) are bilateral in nature and aim to strengthen trade between both countries.</a:t>
            </a:r>
          </a:p>
          <a:p>
            <a:r>
              <a:rPr lang="en-GB" dirty="0"/>
              <a:t>Special Economic Zones (SEZs) which help in establishing a liberal market economy (African Union Commission, 2018) </a:t>
            </a:r>
          </a:p>
          <a:p>
            <a:r>
              <a:rPr lang="en-US" dirty="0"/>
              <a:t>It arises due to different rules of origin and technical standards that add cost to businesses and stop them from entering FTAs (Kang,2015). </a:t>
            </a:r>
          </a:p>
          <a:p>
            <a:r>
              <a:rPr lang="en-US" dirty="0"/>
              <a:t>Causation running from exports to economic growth is known as export led </a:t>
            </a:r>
            <a:r>
              <a:rPr lang="en-US" dirty="0" err="1"/>
              <a:t>growthWorld</a:t>
            </a:r>
            <a:r>
              <a:rPr lang="en-US" dirty="0"/>
              <a:t> Bank (1987) . </a:t>
            </a:r>
          </a:p>
          <a:p>
            <a:endParaRPr lang="en-GB" dirty="0"/>
          </a:p>
          <a:p>
            <a:endParaRPr lang="en-US" dirty="0"/>
          </a:p>
        </p:txBody>
      </p:sp>
      <p:sp>
        <p:nvSpPr>
          <p:cNvPr id="4" name="Slide Number Placeholder 3"/>
          <p:cNvSpPr>
            <a:spLocks noGrp="1"/>
          </p:cNvSpPr>
          <p:nvPr>
            <p:ph type="sldNum" sz="quarter" idx="12"/>
          </p:nvPr>
        </p:nvSpPr>
        <p:spPr/>
        <p:txBody>
          <a:bodyPr/>
          <a:lstStyle/>
          <a:p>
            <a:fld id="{2FBF2637-9868-41E6-AFD9-7520766D1BA7}" type="slidenum">
              <a:rPr lang="en-US" smtClean="0"/>
              <a:pPr/>
              <a:t>3</a:t>
            </a:fld>
            <a:endParaRPr lang="en-US"/>
          </a:p>
        </p:txBody>
      </p:sp>
    </p:spTree>
    <p:extLst>
      <p:ext uri="{BB962C8B-B14F-4D97-AF65-F5344CB8AC3E}">
        <p14:creationId xmlns:p14="http://schemas.microsoft.com/office/powerpoint/2010/main" val="2243013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Questions</a:t>
            </a:r>
          </a:p>
        </p:txBody>
      </p:sp>
      <p:sp>
        <p:nvSpPr>
          <p:cNvPr id="3" name="Content Placeholder 2"/>
          <p:cNvSpPr>
            <a:spLocks noGrp="1"/>
          </p:cNvSpPr>
          <p:nvPr>
            <p:ph idx="1"/>
          </p:nvPr>
        </p:nvSpPr>
        <p:spPr/>
        <p:txBody>
          <a:bodyPr/>
          <a:lstStyle/>
          <a:p>
            <a:r>
              <a:rPr lang="en-US" dirty="0"/>
              <a:t>Does export led growth hypothesis is applicable in case of Pakistan and China?</a:t>
            </a:r>
            <a:endParaRPr lang="en-GB" dirty="0"/>
          </a:p>
          <a:p>
            <a:r>
              <a:rPr lang="en-US" dirty="0"/>
              <a:t>Does special economic zones helps in dealing with noodle bowl effect of FTAs?</a:t>
            </a:r>
            <a:endParaRPr lang="en-GB" dirty="0"/>
          </a:p>
          <a:p>
            <a:endParaRPr lang="en-US" dirty="0"/>
          </a:p>
        </p:txBody>
      </p:sp>
      <p:sp>
        <p:nvSpPr>
          <p:cNvPr id="4" name="Slide Number Placeholder 3"/>
          <p:cNvSpPr>
            <a:spLocks noGrp="1"/>
          </p:cNvSpPr>
          <p:nvPr>
            <p:ph type="sldNum" sz="quarter" idx="12"/>
          </p:nvPr>
        </p:nvSpPr>
        <p:spPr/>
        <p:txBody>
          <a:bodyPr/>
          <a:lstStyle/>
          <a:p>
            <a:fld id="{2FBF2637-9868-41E6-AFD9-7520766D1BA7}" type="slidenum">
              <a:rPr lang="en-US" smtClean="0"/>
              <a:pPr/>
              <a:t>4</a:t>
            </a:fld>
            <a:endParaRPr lang="en-US"/>
          </a:p>
        </p:txBody>
      </p:sp>
    </p:spTree>
    <p:extLst>
      <p:ext uri="{BB962C8B-B14F-4D97-AF65-F5344CB8AC3E}">
        <p14:creationId xmlns:p14="http://schemas.microsoft.com/office/powerpoint/2010/main" val="110012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Shape 252"/>
          <p:cNvSpPr>
            <a:spLocks noGrp="1"/>
          </p:cNvSpPr>
          <p:nvPr>
            <p:ph type="title"/>
          </p:nvPr>
        </p:nvSpPr>
        <p:spPr>
          <a:prstGeom prst="rect">
            <a:avLst/>
          </a:prstGeom>
        </p:spPr>
        <p:txBody>
          <a:bodyPr/>
          <a:lstStyle/>
          <a:p>
            <a:pPr lvl="0">
              <a:defRPr sz="1800" i="0" cap="none">
                <a:solidFill>
                  <a:srgbClr val="000000"/>
                </a:solidFill>
              </a:defRPr>
            </a:pPr>
            <a:r>
              <a:rPr sz="5800" i="1" cap="all" dirty="0">
                <a:solidFill>
                  <a:srgbClr val="262626"/>
                </a:solidFill>
              </a:rPr>
              <a:t>METHOD</a:t>
            </a:r>
            <a:r>
              <a:rPr lang="en-GB" sz="5800" i="1" cap="all" dirty="0">
                <a:solidFill>
                  <a:srgbClr val="262626"/>
                </a:solidFill>
              </a:rPr>
              <a:t>ology</a:t>
            </a:r>
            <a:endParaRPr sz="5800" i="1" cap="all" dirty="0">
              <a:solidFill>
                <a:srgbClr val="262626"/>
              </a:solidFill>
            </a:endParaRPr>
          </a:p>
        </p:txBody>
      </p:sp>
      <p:sp>
        <p:nvSpPr>
          <p:cNvPr id="253" name="Shape 253"/>
          <p:cNvSpPr>
            <a:spLocks noGrp="1"/>
          </p:cNvSpPr>
          <p:nvPr>
            <p:ph type="body" idx="1"/>
          </p:nvPr>
        </p:nvSpPr>
        <p:spPr>
          <a:prstGeom prst="rect">
            <a:avLst/>
          </a:prstGeom>
        </p:spPr>
        <p:txBody>
          <a:bodyPr/>
          <a:lstStyle/>
          <a:p>
            <a:pPr lvl="0"/>
            <a:endParaRPr dirty="0"/>
          </a:p>
        </p:txBody>
      </p:sp>
      <p:sp>
        <p:nvSpPr>
          <p:cNvPr id="3" name="Slide Number Placeholder 2"/>
          <p:cNvSpPr>
            <a:spLocks noGrp="1"/>
          </p:cNvSpPr>
          <p:nvPr>
            <p:ph type="sldNum" sz="quarter" idx="12"/>
          </p:nvPr>
        </p:nvSpPr>
        <p:spPr/>
        <p:txBody>
          <a:bodyPr/>
          <a:lstStyle/>
          <a:p>
            <a:pPr lvl="0"/>
            <a:fld id="{86CB4B4D-7CA3-9044-876B-883B54F8677D}" type="slidenum">
              <a:rPr lang="uk-UA" smtClean="0"/>
              <a:t>5</a:t>
            </a:fld>
            <a:endParaRPr lang="uk-UA"/>
          </a:p>
        </p:txBody>
      </p:sp>
    </p:spTree>
    <p:extLst>
      <p:ext uri="{BB962C8B-B14F-4D97-AF65-F5344CB8AC3E}">
        <p14:creationId xmlns:p14="http://schemas.microsoft.com/office/powerpoint/2010/main" val="1666367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Shape 255"/>
          <p:cNvSpPr>
            <a:spLocks noGrp="1"/>
          </p:cNvSpPr>
          <p:nvPr>
            <p:ph type="title"/>
          </p:nvPr>
        </p:nvSpPr>
        <p:spPr>
          <a:xfrm>
            <a:off x="381000" y="-76202"/>
            <a:ext cx="7886700" cy="1728000"/>
          </a:xfrm>
          <a:prstGeom prst="rect">
            <a:avLst/>
          </a:prstGeom>
        </p:spPr>
        <p:txBody>
          <a:bodyPr/>
          <a:lstStyle/>
          <a:p>
            <a:pPr lvl="0"/>
            <a:r>
              <a:rPr lang="en-GB" dirty="0"/>
              <a:t>Scope </a:t>
            </a:r>
            <a:endParaRPr dirty="0"/>
          </a:p>
        </p:txBody>
      </p:sp>
      <p:sp>
        <p:nvSpPr>
          <p:cNvPr id="3" name="Slide Number Placeholder 2"/>
          <p:cNvSpPr>
            <a:spLocks noGrp="1"/>
          </p:cNvSpPr>
          <p:nvPr>
            <p:ph type="sldNum" sz="quarter" idx="12"/>
          </p:nvPr>
        </p:nvSpPr>
        <p:spPr/>
        <p:txBody>
          <a:bodyPr/>
          <a:lstStyle/>
          <a:p>
            <a:pPr lvl="0"/>
            <a:fld id="{86CB4B4D-7CA3-9044-876B-883B54F8677D}" type="slidenum">
              <a:rPr lang="uk-UA" smtClean="0"/>
              <a:t>6</a:t>
            </a:fld>
            <a:endParaRPr lang="uk-UA"/>
          </a:p>
        </p:txBody>
      </p:sp>
      <p:grpSp>
        <p:nvGrpSpPr>
          <p:cNvPr id="291" name="Group 291"/>
          <p:cNvGrpSpPr/>
          <p:nvPr/>
        </p:nvGrpSpPr>
        <p:grpSpPr>
          <a:xfrm>
            <a:off x="457200" y="2101329"/>
            <a:ext cx="8434474" cy="2931445"/>
            <a:chOff x="-1" y="-2"/>
            <a:chExt cx="8778243" cy="3476289"/>
          </a:xfrm>
        </p:grpSpPr>
        <p:grpSp>
          <p:nvGrpSpPr>
            <p:cNvPr id="258" name="Group 258"/>
            <p:cNvGrpSpPr/>
            <p:nvPr/>
          </p:nvGrpSpPr>
          <p:grpSpPr>
            <a:xfrm>
              <a:off x="4114798" y="-2"/>
              <a:ext cx="1463044" cy="731524"/>
              <a:chOff x="-1" y="-1"/>
              <a:chExt cx="1463042" cy="731522"/>
            </a:xfrm>
          </p:grpSpPr>
          <p:sp>
            <p:nvSpPr>
              <p:cNvPr id="256" name="Shape 256"/>
              <p:cNvSpPr/>
              <p:nvPr/>
            </p:nvSpPr>
            <p:spPr>
              <a:xfrm>
                <a:off x="-1" y="-1"/>
                <a:ext cx="1463042" cy="731522"/>
              </a:xfrm>
              <a:prstGeom prst="rect">
                <a:avLst/>
              </a:prstGeom>
              <a:solidFill>
                <a:srgbClr val="439EB7"/>
              </a:solidFill>
              <a:ln w="12700" cap="flat">
                <a:solidFill>
                  <a:srgbClr val="FFFFFF"/>
                </a:solidFill>
                <a:prstDash val="solid"/>
                <a:bevel/>
                <a:tailEnd type="triangle" w="med" len="med"/>
              </a:ln>
              <a:effectLst/>
            </p:spPr>
            <p:txBody>
              <a:bodyPr wrap="square" lIns="0" tIns="0" rIns="0" bIns="0" numCol="1" anchor="t">
                <a:noAutofit/>
              </a:bodyPr>
              <a:lstStyle/>
              <a:p>
                <a:pPr lvl="0" algn="ctr">
                  <a:defRPr sz="1152">
                    <a:solidFill>
                      <a:srgbClr val="FFFFFF"/>
                    </a:solidFill>
                  </a:defRPr>
                </a:pPr>
                <a:endParaRPr sz="1600" dirty="0"/>
              </a:p>
            </p:txBody>
          </p:sp>
          <p:sp>
            <p:nvSpPr>
              <p:cNvPr id="257" name="Shape 257"/>
              <p:cNvSpPr/>
              <p:nvPr/>
            </p:nvSpPr>
            <p:spPr>
              <a:xfrm>
                <a:off x="-1" y="-1"/>
                <a:ext cx="1463042" cy="54746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1152">
                    <a:solidFill>
                      <a:srgbClr val="FFFFFF"/>
                    </a:solidFill>
                  </a:defRPr>
                </a:lvl1pPr>
              </a:lstStyle>
              <a:p>
                <a:pPr lvl="0" algn="ctr">
                  <a:defRPr sz="1800">
                    <a:solidFill>
                      <a:srgbClr val="000000"/>
                    </a:solidFill>
                  </a:defRPr>
                </a:pPr>
                <a:r>
                  <a:rPr sz="2400" dirty="0">
                    <a:solidFill>
                      <a:srgbClr val="FFFFFF"/>
                    </a:solidFill>
                  </a:rPr>
                  <a:t>Scope </a:t>
                </a:r>
              </a:p>
            </p:txBody>
          </p:sp>
        </p:grpSp>
        <p:grpSp>
          <p:nvGrpSpPr>
            <p:cNvPr id="261" name="Group 261"/>
            <p:cNvGrpSpPr/>
            <p:nvPr/>
          </p:nvGrpSpPr>
          <p:grpSpPr>
            <a:xfrm>
              <a:off x="914398" y="1097278"/>
              <a:ext cx="1463044" cy="731524"/>
              <a:chOff x="-1" y="-1"/>
              <a:chExt cx="1463042" cy="731522"/>
            </a:xfrm>
          </p:grpSpPr>
          <p:sp>
            <p:nvSpPr>
              <p:cNvPr id="259" name="Shape 259"/>
              <p:cNvSpPr/>
              <p:nvPr/>
            </p:nvSpPr>
            <p:spPr>
              <a:xfrm>
                <a:off x="-1" y="-1"/>
                <a:ext cx="1463042" cy="731522"/>
              </a:xfrm>
              <a:prstGeom prst="rect">
                <a:avLst/>
              </a:prstGeom>
              <a:solidFill>
                <a:srgbClr val="439EB7"/>
              </a:solidFill>
              <a:ln w="12700" cap="flat">
                <a:solidFill>
                  <a:srgbClr val="FFFFFF"/>
                </a:solidFill>
                <a:prstDash val="solid"/>
                <a:bevel/>
                <a:tailEnd type="triangle" w="med" len="med"/>
              </a:ln>
              <a:effectLst/>
            </p:spPr>
            <p:txBody>
              <a:bodyPr wrap="square" lIns="0" tIns="0" rIns="0" bIns="0" numCol="1" anchor="t">
                <a:noAutofit/>
              </a:bodyPr>
              <a:lstStyle/>
              <a:p>
                <a:pPr lvl="0">
                  <a:defRPr sz="1152">
                    <a:solidFill>
                      <a:srgbClr val="FFFFFF"/>
                    </a:solidFill>
                  </a:defRPr>
                </a:pPr>
                <a:endParaRPr/>
              </a:p>
            </p:txBody>
          </p:sp>
          <p:sp>
            <p:nvSpPr>
              <p:cNvPr id="260" name="Shape 260"/>
              <p:cNvSpPr/>
              <p:nvPr/>
            </p:nvSpPr>
            <p:spPr>
              <a:xfrm>
                <a:off x="-1" y="-1"/>
                <a:ext cx="1463042" cy="47447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1152">
                    <a:solidFill>
                      <a:srgbClr val="FFFFFF"/>
                    </a:solidFill>
                  </a:defRPr>
                </a:lvl1pPr>
              </a:lstStyle>
              <a:p>
                <a:pPr lvl="0" algn="ctr">
                  <a:defRPr sz="1800">
                    <a:solidFill>
                      <a:srgbClr val="000000"/>
                    </a:solidFill>
                  </a:defRPr>
                </a:pPr>
                <a:r>
                  <a:rPr sz="2000" dirty="0">
                    <a:solidFill>
                      <a:srgbClr val="FFFFFF"/>
                    </a:solidFill>
                  </a:rPr>
                  <a:t>  Markets </a:t>
                </a:r>
              </a:p>
            </p:txBody>
          </p:sp>
        </p:grpSp>
        <p:sp>
          <p:nvSpPr>
            <p:cNvPr id="262" name="Shape 262"/>
            <p:cNvSpPr/>
            <p:nvPr/>
          </p:nvSpPr>
          <p:spPr>
            <a:xfrm>
              <a:off x="1645919" y="731263"/>
              <a:ext cx="3200402" cy="36578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800"/>
                  </a:lnTo>
                  <a:lnTo>
                    <a:pt x="0" y="10800"/>
                  </a:lnTo>
                  <a:lnTo>
                    <a:pt x="0" y="21600"/>
                  </a:lnTo>
                </a:path>
              </a:pathLst>
            </a:custGeom>
            <a:noFill/>
            <a:ln w="12700" cap="flat">
              <a:solidFill>
                <a:srgbClr val="357D91"/>
              </a:solidFill>
              <a:prstDash val="solid"/>
              <a:bevel/>
              <a:tailEnd type="triangle" w="med" len="med"/>
            </a:ln>
            <a:effectLst/>
          </p:spPr>
          <p:txBody>
            <a:bodyPr wrap="square" lIns="0" tIns="0" rIns="0" bIns="0" numCol="1" anchor="ctr">
              <a:noAutofit/>
            </a:bodyPr>
            <a:lstStyle/>
            <a:p>
              <a:pPr lvl="0"/>
              <a:endParaRPr/>
            </a:p>
          </p:txBody>
        </p:sp>
        <p:grpSp>
          <p:nvGrpSpPr>
            <p:cNvPr id="265" name="Group 265"/>
            <p:cNvGrpSpPr/>
            <p:nvPr/>
          </p:nvGrpSpPr>
          <p:grpSpPr>
            <a:xfrm>
              <a:off x="-1" y="2194559"/>
              <a:ext cx="1463043" cy="1204435"/>
              <a:chOff x="-1" y="-1"/>
              <a:chExt cx="1463042" cy="1204433"/>
            </a:xfrm>
          </p:grpSpPr>
          <p:sp>
            <p:nvSpPr>
              <p:cNvPr id="263" name="Shape 263"/>
              <p:cNvSpPr/>
              <p:nvPr/>
            </p:nvSpPr>
            <p:spPr>
              <a:xfrm>
                <a:off x="-1" y="-1"/>
                <a:ext cx="1463042" cy="1204433"/>
              </a:xfrm>
              <a:prstGeom prst="rect">
                <a:avLst/>
              </a:prstGeom>
              <a:solidFill>
                <a:srgbClr val="439EB7"/>
              </a:solidFill>
              <a:ln w="12700" cap="flat">
                <a:solidFill>
                  <a:srgbClr val="FFFFFF"/>
                </a:solidFill>
                <a:prstDash val="solid"/>
                <a:bevel/>
                <a:tailEnd type="triangle" w="med" len="med"/>
              </a:ln>
              <a:effectLst/>
            </p:spPr>
            <p:txBody>
              <a:bodyPr wrap="square" lIns="0" tIns="0" rIns="0" bIns="0" numCol="1" anchor="t">
                <a:noAutofit/>
              </a:bodyPr>
              <a:lstStyle/>
              <a:p>
                <a:pPr lvl="0">
                  <a:defRPr sz="1152">
                    <a:solidFill>
                      <a:srgbClr val="FFFFFF"/>
                    </a:solidFill>
                  </a:defRPr>
                </a:pPr>
                <a:endParaRPr/>
              </a:p>
            </p:txBody>
          </p:sp>
          <p:sp>
            <p:nvSpPr>
              <p:cNvPr id="264" name="Shape 264"/>
              <p:cNvSpPr/>
              <p:nvPr/>
            </p:nvSpPr>
            <p:spPr>
              <a:xfrm>
                <a:off x="-1" y="-1"/>
                <a:ext cx="1463042" cy="47447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1152">
                    <a:solidFill>
                      <a:srgbClr val="FFFFFF"/>
                    </a:solidFill>
                  </a:defRPr>
                </a:lvl1pPr>
              </a:lstStyle>
              <a:p>
                <a:pPr lvl="0" algn="ctr">
                  <a:defRPr sz="1800">
                    <a:solidFill>
                      <a:srgbClr val="000000"/>
                    </a:solidFill>
                  </a:defRPr>
                </a:pPr>
                <a:r>
                  <a:rPr lang="en-GB" sz="2000" dirty="0">
                    <a:solidFill>
                      <a:srgbClr val="FFFFFF"/>
                    </a:solidFill>
                  </a:rPr>
                  <a:t>China </a:t>
                </a:r>
                <a:endParaRPr sz="2000" dirty="0">
                  <a:solidFill>
                    <a:srgbClr val="FFFFFF"/>
                  </a:solidFill>
                </a:endParaRPr>
              </a:p>
            </p:txBody>
          </p:sp>
        </p:grpSp>
        <p:sp>
          <p:nvSpPr>
            <p:cNvPr id="266" name="Shape 266"/>
            <p:cNvSpPr/>
            <p:nvPr/>
          </p:nvSpPr>
          <p:spPr>
            <a:xfrm>
              <a:off x="731519" y="1828610"/>
              <a:ext cx="914401" cy="36578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800"/>
                  </a:lnTo>
                  <a:lnTo>
                    <a:pt x="0" y="10800"/>
                  </a:lnTo>
                  <a:lnTo>
                    <a:pt x="0" y="21600"/>
                  </a:lnTo>
                </a:path>
              </a:pathLst>
            </a:custGeom>
            <a:noFill/>
            <a:ln w="12700" cap="flat">
              <a:solidFill>
                <a:srgbClr val="3D8FA5"/>
              </a:solidFill>
              <a:prstDash val="solid"/>
              <a:bevel/>
              <a:tailEnd type="triangle" w="med" len="med"/>
            </a:ln>
            <a:effectLst/>
          </p:spPr>
          <p:txBody>
            <a:bodyPr wrap="square" lIns="0" tIns="0" rIns="0" bIns="0" numCol="1" anchor="ctr">
              <a:noAutofit/>
            </a:bodyPr>
            <a:lstStyle/>
            <a:p>
              <a:pPr lvl="0"/>
              <a:endParaRPr/>
            </a:p>
          </p:txBody>
        </p:sp>
        <p:grpSp>
          <p:nvGrpSpPr>
            <p:cNvPr id="269" name="Group 269"/>
            <p:cNvGrpSpPr/>
            <p:nvPr/>
          </p:nvGrpSpPr>
          <p:grpSpPr>
            <a:xfrm>
              <a:off x="1828798" y="2194559"/>
              <a:ext cx="1463044" cy="1204435"/>
              <a:chOff x="-1" y="-1"/>
              <a:chExt cx="1463042" cy="1204433"/>
            </a:xfrm>
          </p:grpSpPr>
          <p:sp>
            <p:nvSpPr>
              <p:cNvPr id="267" name="Shape 267"/>
              <p:cNvSpPr/>
              <p:nvPr/>
            </p:nvSpPr>
            <p:spPr>
              <a:xfrm>
                <a:off x="-1" y="-1"/>
                <a:ext cx="1463042" cy="1204433"/>
              </a:xfrm>
              <a:prstGeom prst="rect">
                <a:avLst/>
              </a:prstGeom>
              <a:solidFill>
                <a:srgbClr val="439EB7"/>
              </a:solidFill>
              <a:ln w="12700" cap="flat">
                <a:solidFill>
                  <a:srgbClr val="FFFFFF"/>
                </a:solidFill>
                <a:prstDash val="solid"/>
                <a:bevel/>
                <a:tailEnd type="triangle" w="med" len="med"/>
              </a:ln>
              <a:effectLst/>
            </p:spPr>
            <p:txBody>
              <a:bodyPr wrap="square" lIns="0" tIns="0" rIns="0" bIns="0" numCol="1" anchor="t">
                <a:noAutofit/>
              </a:bodyPr>
              <a:lstStyle/>
              <a:p>
                <a:pPr lvl="0">
                  <a:defRPr sz="1152">
                    <a:solidFill>
                      <a:srgbClr val="FFFFFF"/>
                    </a:solidFill>
                  </a:defRPr>
                </a:pPr>
                <a:endParaRPr/>
              </a:p>
            </p:txBody>
          </p:sp>
          <p:sp>
            <p:nvSpPr>
              <p:cNvPr id="268" name="Shape 268"/>
              <p:cNvSpPr/>
              <p:nvPr/>
            </p:nvSpPr>
            <p:spPr>
              <a:xfrm>
                <a:off x="-1" y="-1"/>
                <a:ext cx="1463042" cy="47447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1152">
                    <a:solidFill>
                      <a:srgbClr val="FFFFFF"/>
                    </a:solidFill>
                  </a:defRPr>
                </a:lvl1pPr>
              </a:lstStyle>
              <a:p>
                <a:pPr lvl="0" algn="ctr">
                  <a:defRPr sz="1800">
                    <a:solidFill>
                      <a:srgbClr val="000000"/>
                    </a:solidFill>
                  </a:defRPr>
                </a:pPr>
                <a:r>
                  <a:rPr lang="en-GB" sz="2000" dirty="0">
                    <a:solidFill>
                      <a:srgbClr val="FFFFFF"/>
                    </a:solidFill>
                  </a:rPr>
                  <a:t>Pakistan</a:t>
                </a:r>
                <a:endParaRPr sz="2000" dirty="0">
                  <a:solidFill>
                    <a:srgbClr val="FFFFFF"/>
                  </a:solidFill>
                </a:endParaRPr>
              </a:p>
            </p:txBody>
          </p:sp>
        </p:grpSp>
        <p:sp>
          <p:nvSpPr>
            <p:cNvPr id="270" name="Shape 270"/>
            <p:cNvSpPr/>
            <p:nvPr/>
          </p:nvSpPr>
          <p:spPr>
            <a:xfrm>
              <a:off x="1645919" y="1828610"/>
              <a:ext cx="914401" cy="3657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0800"/>
                  </a:lnTo>
                  <a:lnTo>
                    <a:pt x="21600" y="10800"/>
                  </a:lnTo>
                  <a:lnTo>
                    <a:pt x="21600" y="21600"/>
                  </a:lnTo>
                </a:path>
              </a:pathLst>
            </a:custGeom>
            <a:noFill/>
            <a:ln w="12700" cap="flat">
              <a:solidFill>
                <a:srgbClr val="3D8FA5"/>
              </a:solidFill>
              <a:prstDash val="solid"/>
              <a:bevel/>
              <a:tailEnd type="triangle" w="med" len="med"/>
            </a:ln>
            <a:effectLst/>
          </p:spPr>
          <p:txBody>
            <a:bodyPr wrap="square" lIns="0" tIns="0" rIns="0" bIns="0" numCol="1" anchor="ctr">
              <a:noAutofit/>
            </a:bodyPr>
            <a:lstStyle/>
            <a:p>
              <a:pPr lvl="0"/>
              <a:endParaRPr/>
            </a:p>
          </p:txBody>
        </p:sp>
        <p:grpSp>
          <p:nvGrpSpPr>
            <p:cNvPr id="273" name="Group 273"/>
            <p:cNvGrpSpPr/>
            <p:nvPr/>
          </p:nvGrpSpPr>
          <p:grpSpPr>
            <a:xfrm>
              <a:off x="4571998" y="1097278"/>
              <a:ext cx="1463044" cy="731524"/>
              <a:chOff x="-1" y="-1"/>
              <a:chExt cx="1463042" cy="731522"/>
            </a:xfrm>
          </p:grpSpPr>
          <p:sp>
            <p:nvSpPr>
              <p:cNvPr id="271" name="Shape 271"/>
              <p:cNvSpPr/>
              <p:nvPr/>
            </p:nvSpPr>
            <p:spPr>
              <a:xfrm>
                <a:off x="-1" y="-1"/>
                <a:ext cx="1463042" cy="731522"/>
              </a:xfrm>
              <a:prstGeom prst="rect">
                <a:avLst/>
              </a:prstGeom>
              <a:solidFill>
                <a:srgbClr val="439EB7"/>
              </a:solidFill>
              <a:ln w="12700" cap="flat">
                <a:solidFill>
                  <a:srgbClr val="FFFFFF"/>
                </a:solidFill>
                <a:prstDash val="solid"/>
                <a:bevel/>
                <a:tailEnd type="triangle" w="med" len="med"/>
              </a:ln>
              <a:effectLst/>
            </p:spPr>
            <p:txBody>
              <a:bodyPr wrap="square" lIns="0" tIns="0" rIns="0" bIns="0" numCol="1" anchor="t">
                <a:noAutofit/>
              </a:bodyPr>
              <a:lstStyle/>
              <a:p>
                <a:pPr lvl="0">
                  <a:defRPr sz="1152">
                    <a:solidFill>
                      <a:srgbClr val="FFFFFF"/>
                    </a:solidFill>
                  </a:defRPr>
                </a:pPr>
                <a:endParaRPr/>
              </a:p>
            </p:txBody>
          </p:sp>
          <p:sp>
            <p:nvSpPr>
              <p:cNvPr id="272" name="Shape 272"/>
              <p:cNvSpPr/>
              <p:nvPr/>
            </p:nvSpPr>
            <p:spPr>
              <a:xfrm>
                <a:off x="-1" y="-1"/>
                <a:ext cx="1463042" cy="47447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1152">
                    <a:solidFill>
                      <a:srgbClr val="FFFFFF"/>
                    </a:solidFill>
                  </a:defRPr>
                </a:lvl1pPr>
              </a:lstStyle>
              <a:p>
                <a:pPr lvl="0" algn="ctr">
                  <a:defRPr sz="1800">
                    <a:solidFill>
                      <a:srgbClr val="000000"/>
                    </a:solidFill>
                  </a:defRPr>
                </a:pPr>
                <a:r>
                  <a:rPr sz="2000" dirty="0">
                    <a:solidFill>
                      <a:srgbClr val="FFFFFF"/>
                    </a:solidFill>
                  </a:rPr>
                  <a:t>Variables</a:t>
                </a:r>
                <a:r>
                  <a:rPr sz="1152" dirty="0">
                    <a:solidFill>
                      <a:srgbClr val="FFFFFF"/>
                    </a:solidFill>
                  </a:rPr>
                  <a:t> </a:t>
                </a:r>
              </a:p>
            </p:txBody>
          </p:sp>
        </p:grpSp>
        <p:sp>
          <p:nvSpPr>
            <p:cNvPr id="274" name="Shape 274"/>
            <p:cNvSpPr/>
            <p:nvPr/>
          </p:nvSpPr>
          <p:spPr>
            <a:xfrm>
              <a:off x="4846320" y="731263"/>
              <a:ext cx="457201" cy="36578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0800"/>
                  </a:lnTo>
                  <a:lnTo>
                    <a:pt x="21600" y="10800"/>
                  </a:lnTo>
                  <a:lnTo>
                    <a:pt x="21600" y="21600"/>
                  </a:lnTo>
                </a:path>
              </a:pathLst>
            </a:custGeom>
            <a:noFill/>
            <a:ln w="12700" cap="flat">
              <a:solidFill>
                <a:srgbClr val="357D91"/>
              </a:solidFill>
              <a:prstDash val="solid"/>
              <a:bevel/>
              <a:tailEnd type="triangle" w="med" len="med"/>
            </a:ln>
            <a:effectLst/>
          </p:spPr>
          <p:txBody>
            <a:bodyPr wrap="square" lIns="0" tIns="0" rIns="0" bIns="0" numCol="1" anchor="ctr">
              <a:noAutofit/>
            </a:bodyPr>
            <a:lstStyle/>
            <a:p>
              <a:pPr lvl="0"/>
              <a:endParaRPr/>
            </a:p>
          </p:txBody>
        </p:sp>
        <p:grpSp>
          <p:nvGrpSpPr>
            <p:cNvPr id="277" name="Group 277"/>
            <p:cNvGrpSpPr/>
            <p:nvPr/>
          </p:nvGrpSpPr>
          <p:grpSpPr>
            <a:xfrm>
              <a:off x="3657598" y="2194559"/>
              <a:ext cx="1463044" cy="731523"/>
              <a:chOff x="-1" y="-1"/>
              <a:chExt cx="1463042" cy="731522"/>
            </a:xfrm>
          </p:grpSpPr>
          <p:sp>
            <p:nvSpPr>
              <p:cNvPr id="275" name="Shape 275"/>
              <p:cNvSpPr/>
              <p:nvPr/>
            </p:nvSpPr>
            <p:spPr>
              <a:xfrm>
                <a:off x="-1" y="-1"/>
                <a:ext cx="1463042" cy="731522"/>
              </a:xfrm>
              <a:prstGeom prst="rect">
                <a:avLst/>
              </a:prstGeom>
              <a:solidFill>
                <a:srgbClr val="439EB7"/>
              </a:solidFill>
              <a:ln w="12700" cap="flat">
                <a:solidFill>
                  <a:srgbClr val="FFFFFF"/>
                </a:solidFill>
                <a:prstDash val="solid"/>
                <a:bevel/>
                <a:tailEnd type="triangle" w="med" len="med"/>
              </a:ln>
              <a:effectLst/>
            </p:spPr>
            <p:txBody>
              <a:bodyPr wrap="square" lIns="0" tIns="0" rIns="0" bIns="0" numCol="1" anchor="t">
                <a:noAutofit/>
              </a:bodyPr>
              <a:lstStyle/>
              <a:p>
                <a:pPr lvl="0">
                  <a:defRPr sz="1152">
                    <a:solidFill>
                      <a:srgbClr val="FFFFFF"/>
                    </a:solidFill>
                  </a:defRPr>
                </a:pPr>
                <a:endParaRPr/>
              </a:p>
            </p:txBody>
          </p:sp>
          <p:sp>
            <p:nvSpPr>
              <p:cNvPr id="276" name="Shape 276"/>
              <p:cNvSpPr/>
              <p:nvPr/>
            </p:nvSpPr>
            <p:spPr>
              <a:xfrm>
                <a:off x="-1" y="-1"/>
                <a:ext cx="1463042" cy="47447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1152">
                    <a:solidFill>
                      <a:srgbClr val="FFFFFF"/>
                    </a:solidFill>
                  </a:defRPr>
                </a:lvl1pPr>
              </a:lstStyle>
              <a:p>
                <a:pPr lvl="0" algn="ctr">
                  <a:defRPr sz="1800">
                    <a:solidFill>
                      <a:srgbClr val="000000"/>
                    </a:solidFill>
                  </a:defRPr>
                </a:pPr>
                <a:r>
                  <a:rPr lang="en-GB" sz="2000" dirty="0">
                    <a:solidFill>
                      <a:srgbClr val="FFFFFF"/>
                    </a:solidFill>
                  </a:rPr>
                  <a:t>GDP</a:t>
                </a:r>
                <a:endParaRPr sz="2000" dirty="0">
                  <a:solidFill>
                    <a:srgbClr val="FFFFFF"/>
                  </a:solidFill>
                </a:endParaRPr>
              </a:p>
            </p:txBody>
          </p:sp>
        </p:grpSp>
        <p:sp>
          <p:nvSpPr>
            <p:cNvPr id="278" name="Shape 278"/>
            <p:cNvSpPr/>
            <p:nvPr/>
          </p:nvSpPr>
          <p:spPr>
            <a:xfrm>
              <a:off x="4389120" y="1828610"/>
              <a:ext cx="914401" cy="36578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800"/>
                  </a:lnTo>
                  <a:lnTo>
                    <a:pt x="0" y="10800"/>
                  </a:lnTo>
                  <a:lnTo>
                    <a:pt x="0" y="21600"/>
                  </a:lnTo>
                </a:path>
              </a:pathLst>
            </a:custGeom>
            <a:noFill/>
            <a:ln w="12700" cap="flat">
              <a:solidFill>
                <a:srgbClr val="3D8FA5"/>
              </a:solidFill>
              <a:prstDash val="solid"/>
              <a:bevel/>
              <a:tailEnd type="triangle" w="med" len="med"/>
            </a:ln>
            <a:effectLst/>
          </p:spPr>
          <p:txBody>
            <a:bodyPr wrap="square" lIns="0" tIns="0" rIns="0" bIns="0" numCol="1" anchor="ctr">
              <a:noAutofit/>
            </a:bodyPr>
            <a:lstStyle/>
            <a:p>
              <a:pPr lvl="0"/>
              <a:endParaRPr/>
            </a:p>
          </p:txBody>
        </p:sp>
        <p:grpSp>
          <p:nvGrpSpPr>
            <p:cNvPr id="281" name="Group 281"/>
            <p:cNvGrpSpPr/>
            <p:nvPr/>
          </p:nvGrpSpPr>
          <p:grpSpPr>
            <a:xfrm>
              <a:off x="5486398" y="2194559"/>
              <a:ext cx="1463044" cy="1281728"/>
              <a:chOff x="-1" y="-1"/>
              <a:chExt cx="1463042" cy="1281726"/>
            </a:xfrm>
          </p:grpSpPr>
          <p:sp>
            <p:nvSpPr>
              <p:cNvPr id="279" name="Shape 279"/>
              <p:cNvSpPr/>
              <p:nvPr/>
            </p:nvSpPr>
            <p:spPr>
              <a:xfrm>
                <a:off x="-1" y="-1"/>
                <a:ext cx="1463042" cy="1281726"/>
              </a:xfrm>
              <a:prstGeom prst="rect">
                <a:avLst/>
              </a:prstGeom>
              <a:solidFill>
                <a:srgbClr val="439EB7"/>
              </a:solidFill>
              <a:ln w="12700" cap="flat">
                <a:solidFill>
                  <a:srgbClr val="FFFFFF"/>
                </a:solidFill>
                <a:prstDash val="solid"/>
                <a:bevel/>
                <a:tailEnd type="triangle" w="med" len="med"/>
              </a:ln>
              <a:effectLst/>
            </p:spPr>
            <p:txBody>
              <a:bodyPr wrap="square" lIns="0" tIns="0" rIns="0" bIns="0" numCol="1" anchor="t">
                <a:noAutofit/>
              </a:bodyPr>
              <a:lstStyle/>
              <a:p>
                <a:pPr lvl="0">
                  <a:defRPr sz="1152">
                    <a:solidFill>
                      <a:srgbClr val="FFFFFF"/>
                    </a:solidFill>
                  </a:defRPr>
                </a:pPr>
                <a:endParaRPr/>
              </a:p>
            </p:txBody>
          </p:sp>
          <p:sp>
            <p:nvSpPr>
              <p:cNvPr id="280" name="Shape 280"/>
              <p:cNvSpPr/>
              <p:nvPr/>
            </p:nvSpPr>
            <p:spPr>
              <a:xfrm>
                <a:off x="-1" y="-1"/>
                <a:ext cx="1463042" cy="47447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1152">
                    <a:solidFill>
                      <a:srgbClr val="FFFFFF"/>
                    </a:solidFill>
                  </a:defRPr>
                </a:lvl1pPr>
              </a:lstStyle>
              <a:p>
                <a:pPr lvl="0" algn="ctr">
                  <a:defRPr sz="1800">
                    <a:solidFill>
                      <a:srgbClr val="000000"/>
                    </a:solidFill>
                  </a:defRPr>
                </a:pPr>
                <a:r>
                  <a:rPr lang="en-GB" sz="2000" dirty="0">
                    <a:solidFill>
                      <a:srgbClr val="FFFFFF"/>
                    </a:solidFill>
                  </a:rPr>
                  <a:t>Exports</a:t>
                </a:r>
                <a:endParaRPr sz="2000" dirty="0">
                  <a:solidFill>
                    <a:srgbClr val="FFFFFF"/>
                  </a:solidFill>
                </a:endParaRPr>
              </a:p>
            </p:txBody>
          </p:sp>
        </p:grpSp>
        <p:sp>
          <p:nvSpPr>
            <p:cNvPr id="282" name="Shape 282"/>
            <p:cNvSpPr/>
            <p:nvPr/>
          </p:nvSpPr>
          <p:spPr>
            <a:xfrm>
              <a:off x="5303520" y="1828610"/>
              <a:ext cx="914401" cy="3657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0800"/>
                  </a:lnTo>
                  <a:lnTo>
                    <a:pt x="21600" y="10800"/>
                  </a:lnTo>
                  <a:lnTo>
                    <a:pt x="21600" y="21600"/>
                  </a:lnTo>
                </a:path>
              </a:pathLst>
            </a:custGeom>
            <a:noFill/>
            <a:ln w="12700" cap="flat">
              <a:solidFill>
                <a:srgbClr val="3D8FA5"/>
              </a:solidFill>
              <a:prstDash val="solid"/>
              <a:bevel/>
              <a:tailEnd type="triangle" w="med" len="med"/>
            </a:ln>
            <a:effectLst/>
          </p:spPr>
          <p:txBody>
            <a:bodyPr wrap="square" lIns="0" tIns="0" rIns="0" bIns="0" numCol="1" anchor="ctr">
              <a:noAutofit/>
            </a:bodyPr>
            <a:lstStyle/>
            <a:p>
              <a:pPr lvl="0"/>
              <a:endParaRPr/>
            </a:p>
          </p:txBody>
        </p:sp>
        <p:grpSp>
          <p:nvGrpSpPr>
            <p:cNvPr id="285" name="Group 285"/>
            <p:cNvGrpSpPr/>
            <p:nvPr/>
          </p:nvGrpSpPr>
          <p:grpSpPr>
            <a:xfrm>
              <a:off x="7315198" y="1097278"/>
              <a:ext cx="1463044" cy="731524"/>
              <a:chOff x="-1" y="-1"/>
              <a:chExt cx="1463042" cy="731522"/>
            </a:xfrm>
          </p:grpSpPr>
          <p:sp>
            <p:nvSpPr>
              <p:cNvPr id="283" name="Shape 283"/>
              <p:cNvSpPr/>
              <p:nvPr/>
            </p:nvSpPr>
            <p:spPr>
              <a:xfrm>
                <a:off x="-1" y="-1"/>
                <a:ext cx="1463042" cy="731522"/>
              </a:xfrm>
              <a:prstGeom prst="rect">
                <a:avLst/>
              </a:prstGeom>
              <a:solidFill>
                <a:srgbClr val="439EB7"/>
              </a:solidFill>
              <a:ln w="12700" cap="flat">
                <a:solidFill>
                  <a:srgbClr val="FFFFFF"/>
                </a:solidFill>
                <a:prstDash val="solid"/>
                <a:bevel/>
                <a:tailEnd type="triangle" w="med" len="med"/>
              </a:ln>
              <a:effectLst/>
            </p:spPr>
            <p:txBody>
              <a:bodyPr wrap="square" lIns="0" tIns="0" rIns="0" bIns="0" numCol="1" anchor="t">
                <a:noAutofit/>
              </a:bodyPr>
              <a:lstStyle/>
              <a:p>
                <a:pPr lvl="0">
                  <a:defRPr sz="1152">
                    <a:solidFill>
                      <a:srgbClr val="FFFFFF"/>
                    </a:solidFill>
                  </a:defRPr>
                </a:pPr>
                <a:endParaRPr/>
              </a:p>
            </p:txBody>
          </p:sp>
          <p:sp>
            <p:nvSpPr>
              <p:cNvPr id="284" name="Shape 284"/>
              <p:cNvSpPr/>
              <p:nvPr/>
            </p:nvSpPr>
            <p:spPr>
              <a:xfrm>
                <a:off x="-1" y="-1"/>
                <a:ext cx="1463042" cy="47447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1152">
                    <a:solidFill>
                      <a:srgbClr val="FFFFFF"/>
                    </a:solidFill>
                  </a:defRPr>
                </a:lvl1pPr>
              </a:lstStyle>
              <a:p>
                <a:pPr lvl="0" algn="ctr">
                  <a:defRPr sz="1800">
                    <a:solidFill>
                      <a:srgbClr val="000000"/>
                    </a:solidFill>
                  </a:defRPr>
                </a:pPr>
                <a:r>
                  <a:rPr sz="2000" dirty="0">
                    <a:solidFill>
                      <a:srgbClr val="FFFFFF"/>
                    </a:solidFill>
                  </a:rPr>
                  <a:t>Time Span</a:t>
                </a:r>
              </a:p>
            </p:txBody>
          </p:sp>
        </p:grpSp>
        <p:sp>
          <p:nvSpPr>
            <p:cNvPr id="286" name="Shape 286"/>
            <p:cNvSpPr/>
            <p:nvPr/>
          </p:nvSpPr>
          <p:spPr>
            <a:xfrm>
              <a:off x="4846320" y="731263"/>
              <a:ext cx="3200401" cy="36578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0800"/>
                  </a:lnTo>
                  <a:lnTo>
                    <a:pt x="21600" y="10800"/>
                  </a:lnTo>
                  <a:lnTo>
                    <a:pt x="21600" y="21600"/>
                  </a:lnTo>
                </a:path>
              </a:pathLst>
            </a:custGeom>
            <a:noFill/>
            <a:ln w="12700" cap="flat">
              <a:solidFill>
                <a:srgbClr val="357D91"/>
              </a:solidFill>
              <a:prstDash val="solid"/>
              <a:bevel/>
              <a:tailEnd type="triangle" w="med" len="med"/>
            </a:ln>
            <a:effectLst/>
          </p:spPr>
          <p:txBody>
            <a:bodyPr wrap="square" lIns="0" tIns="0" rIns="0" bIns="0" numCol="1" anchor="ctr">
              <a:noAutofit/>
            </a:bodyPr>
            <a:lstStyle/>
            <a:p>
              <a:pPr lvl="0"/>
              <a:endParaRPr/>
            </a:p>
          </p:txBody>
        </p:sp>
        <p:grpSp>
          <p:nvGrpSpPr>
            <p:cNvPr id="289" name="Group 289"/>
            <p:cNvGrpSpPr/>
            <p:nvPr/>
          </p:nvGrpSpPr>
          <p:grpSpPr>
            <a:xfrm>
              <a:off x="7315198" y="2194559"/>
              <a:ext cx="1463044" cy="731523"/>
              <a:chOff x="-1" y="-1"/>
              <a:chExt cx="1463042" cy="731522"/>
            </a:xfrm>
          </p:grpSpPr>
          <p:sp>
            <p:nvSpPr>
              <p:cNvPr id="287" name="Shape 287"/>
              <p:cNvSpPr/>
              <p:nvPr/>
            </p:nvSpPr>
            <p:spPr>
              <a:xfrm>
                <a:off x="-1" y="-1"/>
                <a:ext cx="1463042" cy="731522"/>
              </a:xfrm>
              <a:prstGeom prst="rect">
                <a:avLst/>
              </a:prstGeom>
              <a:solidFill>
                <a:srgbClr val="439EB7"/>
              </a:solidFill>
              <a:ln w="12700" cap="flat">
                <a:solidFill>
                  <a:srgbClr val="FFFFFF"/>
                </a:solidFill>
                <a:prstDash val="solid"/>
                <a:bevel/>
                <a:tailEnd type="triangle" w="med" len="med"/>
              </a:ln>
              <a:effectLst/>
            </p:spPr>
            <p:txBody>
              <a:bodyPr wrap="square" lIns="0" tIns="0" rIns="0" bIns="0" numCol="1" anchor="t">
                <a:noAutofit/>
              </a:bodyPr>
              <a:lstStyle/>
              <a:p>
                <a:pPr lvl="0">
                  <a:defRPr sz="1152">
                    <a:solidFill>
                      <a:srgbClr val="FFFFFF"/>
                    </a:solidFill>
                  </a:defRPr>
                </a:pPr>
                <a:endParaRPr/>
              </a:p>
            </p:txBody>
          </p:sp>
          <p:sp>
            <p:nvSpPr>
              <p:cNvPr id="288" name="Shape 288"/>
              <p:cNvSpPr/>
              <p:nvPr/>
            </p:nvSpPr>
            <p:spPr>
              <a:xfrm>
                <a:off x="-1" y="-1"/>
                <a:ext cx="1463042" cy="47447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1152">
                    <a:solidFill>
                      <a:srgbClr val="FFFFFF"/>
                    </a:solidFill>
                  </a:defRPr>
                </a:lvl1pPr>
              </a:lstStyle>
              <a:p>
                <a:pPr lvl="0"/>
                <a:r>
                  <a:rPr lang="en-US" sz="2000" dirty="0"/>
                  <a:t>1971-2022 </a:t>
                </a:r>
              </a:p>
            </p:txBody>
          </p:sp>
        </p:grpSp>
        <p:sp>
          <p:nvSpPr>
            <p:cNvPr id="290" name="Shape 290"/>
            <p:cNvSpPr/>
            <p:nvPr/>
          </p:nvSpPr>
          <p:spPr>
            <a:xfrm>
              <a:off x="8046719" y="1828610"/>
              <a:ext cx="1" cy="365784"/>
            </a:xfrm>
            <a:prstGeom prst="line">
              <a:avLst/>
            </a:prstGeom>
            <a:noFill/>
            <a:ln w="12700" cap="flat">
              <a:solidFill>
                <a:srgbClr val="3D8FA5"/>
              </a:solidFill>
              <a:prstDash val="solid"/>
              <a:bevel/>
              <a:tailEnd type="triangle" w="med" len="med"/>
            </a:ln>
            <a:effectLst/>
          </p:spPr>
          <p:txBody>
            <a:bodyPr wrap="square" lIns="0" tIns="0" rIns="0" bIns="0" numCol="1" anchor="t">
              <a:noAutofit/>
            </a:bodyPr>
            <a:lstStyle/>
            <a:p>
              <a:pPr lvl="0" defTabSz="457200">
                <a:defRPr sz="1200">
                  <a:latin typeface="+mj-lt"/>
                  <a:ea typeface="+mj-ea"/>
                  <a:cs typeface="+mj-cs"/>
                  <a:sym typeface="Helvetica"/>
                </a:defRPr>
              </a:pPr>
              <a:endParaRPr/>
            </a:p>
          </p:txBody>
        </p:sp>
      </p:grpSp>
    </p:spTree>
    <p:extLst>
      <p:ext uri="{BB962C8B-B14F-4D97-AF65-F5344CB8AC3E}">
        <p14:creationId xmlns:p14="http://schemas.microsoft.com/office/powerpoint/2010/main" val="1302920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3124200"/>
            <a:ext cx="7200900" cy="1485900"/>
          </a:xfrm>
        </p:spPr>
        <p:txBody>
          <a:bodyPr/>
          <a:lstStyle/>
          <a:p>
            <a:pPr algn="ctr"/>
            <a:r>
              <a:rPr lang="en-US" dirty="0"/>
              <a:t>Analysis </a:t>
            </a:r>
          </a:p>
        </p:txBody>
      </p:sp>
      <p:sp>
        <p:nvSpPr>
          <p:cNvPr id="2" name="Slide Number Placeholder 1"/>
          <p:cNvSpPr>
            <a:spLocks noGrp="1"/>
          </p:cNvSpPr>
          <p:nvPr>
            <p:ph type="sldNum" sz="quarter" idx="12"/>
          </p:nvPr>
        </p:nvSpPr>
        <p:spPr/>
        <p:txBody>
          <a:bodyPr/>
          <a:lstStyle/>
          <a:p>
            <a:fld id="{2FBF2637-9868-41E6-AFD9-7520766D1BA7}" type="slidenum">
              <a:rPr lang="en-US" smtClean="0"/>
              <a:pPr/>
              <a:t>7</a:t>
            </a:fld>
            <a:endParaRPr lang="en-US"/>
          </a:p>
        </p:txBody>
      </p:sp>
    </p:spTree>
    <p:extLst>
      <p:ext uri="{BB962C8B-B14F-4D97-AF65-F5344CB8AC3E}">
        <p14:creationId xmlns:p14="http://schemas.microsoft.com/office/powerpoint/2010/main" val="5790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Johansen Cointegration Test</a:t>
            </a:r>
            <a:r>
              <a:rPr lang="en-GB" dirty="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21482851"/>
              </p:ext>
            </p:extLst>
          </p:nvPr>
        </p:nvGraphicFramePr>
        <p:xfrm>
          <a:off x="838200" y="2037080"/>
          <a:ext cx="7704138" cy="4820920"/>
        </p:xfrm>
        <a:graphic>
          <a:graphicData uri="http://schemas.openxmlformats.org/drawingml/2006/table">
            <a:tbl>
              <a:tblPr firstRow="1" bandRow="1">
                <a:tableStyleId>{5C22544A-7EE6-4342-B048-85BDC9FD1C3A}</a:tableStyleId>
              </a:tblPr>
              <a:tblGrid>
                <a:gridCol w="1284023">
                  <a:extLst>
                    <a:ext uri="{9D8B030D-6E8A-4147-A177-3AD203B41FA5}">
                      <a16:colId xmlns:a16="http://schemas.microsoft.com/office/drawing/2014/main" val="20000"/>
                    </a:ext>
                  </a:extLst>
                </a:gridCol>
                <a:gridCol w="1284023">
                  <a:extLst>
                    <a:ext uri="{9D8B030D-6E8A-4147-A177-3AD203B41FA5}">
                      <a16:colId xmlns:a16="http://schemas.microsoft.com/office/drawing/2014/main" val="20001"/>
                    </a:ext>
                  </a:extLst>
                </a:gridCol>
                <a:gridCol w="1284023">
                  <a:extLst>
                    <a:ext uri="{9D8B030D-6E8A-4147-A177-3AD203B41FA5}">
                      <a16:colId xmlns:a16="http://schemas.microsoft.com/office/drawing/2014/main" val="20002"/>
                    </a:ext>
                  </a:extLst>
                </a:gridCol>
                <a:gridCol w="1284023">
                  <a:extLst>
                    <a:ext uri="{9D8B030D-6E8A-4147-A177-3AD203B41FA5}">
                      <a16:colId xmlns:a16="http://schemas.microsoft.com/office/drawing/2014/main" val="20003"/>
                    </a:ext>
                  </a:extLst>
                </a:gridCol>
                <a:gridCol w="1284023">
                  <a:extLst>
                    <a:ext uri="{9D8B030D-6E8A-4147-A177-3AD203B41FA5}">
                      <a16:colId xmlns:a16="http://schemas.microsoft.com/office/drawing/2014/main" val="20004"/>
                    </a:ext>
                  </a:extLst>
                </a:gridCol>
                <a:gridCol w="1284023">
                  <a:extLst>
                    <a:ext uri="{9D8B030D-6E8A-4147-A177-3AD203B41FA5}">
                      <a16:colId xmlns:a16="http://schemas.microsoft.com/office/drawing/2014/main" val="20005"/>
                    </a:ext>
                  </a:extLst>
                </a:gridCol>
              </a:tblGrid>
              <a:tr h="370840">
                <a:tc>
                  <a:txBody>
                    <a:bodyPr/>
                    <a:lstStyle/>
                    <a:p>
                      <a:endParaRPr lang="en-GB" sz="1100" dirty="0">
                        <a:effectLst/>
                        <a:latin typeface="Calibri"/>
                      </a:endParaRPr>
                    </a:p>
                  </a:txBody>
                  <a:tcPr marL="68580" marR="68580" marT="0" marB="0"/>
                </a:tc>
                <a:tc>
                  <a:txBody>
                    <a:bodyPr/>
                    <a:lstStyle/>
                    <a:p>
                      <a:pPr>
                        <a:lnSpc>
                          <a:spcPct val="107000"/>
                        </a:lnSpc>
                        <a:spcAft>
                          <a:spcPts val="0"/>
                        </a:spcAft>
                      </a:pPr>
                      <a:r>
                        <a:rPr lang="en-GB" sz="1100">
                          <a:solidFill>
                            <a:srgbClr val="000000"/>
                          </a:solidFill>
                          <a:effectLst/>
                          <a:latin typeface="Cambria"/>
                          <a:ea typeface="Times New Roman"/>
                          <a:cs typeface="Times New Roman"/>
                        </a:rPr>
                        <a:t>Hypothesized No. of CE(s)</a:t>
                      </a:r>
                      <a:endParaRPr lang="en-GB" sz="1100">
                        <a:effectLst/>
                        <a:latin typeface="Calibri"/>
                        <a:ea typeface="Calibri"/>
                        <a:cs typeface="Times New Roman"/>
                      </a:endParaRPr>
                    </a:p>
                  </a:txBody>
                  <a:tcPr marL="68580" marR="68580" marT="0" marB="0"/>
                </a:tc>
                <a:tc>
                  <a:txBody>
                    <a:bodyPr/>
                    <a:lstStyle/>
                    <a:p>
                      <a:pPr>
                        <a:lnSpc>
                          <a:spcPct val="107000"/>
                        </a:lnSpc>
                        <a:spcAft>
                          <a:spcPts val="0"/>
                        </a:spcAft>
                      </a:pPr>
                      <a:r>
                        <a:rPr lang="en-GB" sz="1100">
                          <a:solidFill>
                            <a:srgbClr val="000000"/>
                          </a:solidFill>
                          <a:effectLst/>
                          <a:latin typeface="Cambria"/>
                          <a:ea typeface="Times New Roman"/>
                          <a:cs typeface="Times New Roman"/>
                        </a:rPr>
                        <a:t>Eigenvalue</a:t>
                      </a:r>
                      <a:endParaRPr lang="en-GB" sz="1100">
                        <a:effectLst/>
                        <a:latin typeface="Calibri"/>
                        <a:ea typeface="Calibri"/>
                        <a:cs typeface="Times New Roman"/>
                      </a:endParaRPr>
                    </a:p>
                  </a:txBody>
                  <a:tcPr marL="68580" marR="68580" marT="0" marB="0"/>
                </a:tc>
                <a:tc>
                  <a:txBody>
                    <a:bodyPr/>
                    <a:lstStyle/>
                    <a:p>
                      <a:pPr>
                        <a:lnSpc>
                          <a:spcPct val="107000"/>
                        </a:lnSpc>
                        <a:spcAft>
                          <a:spcPts val="0"/>
                        </a:spcAft>
                      </a:pPr>
                      <a:r>
                        <a:rPr lang="en-GB" sz="1100">
                          <a:solidFill>
                            <a:srgbClr val="000000"/>
                          </a:solidFill>
                          <a:effectLst/>
                          <a:latin typeface="Cambria"/>
                          <a:ea typeface="Times New Roman"/>
                          <a:cs typeface="Times New Roman"/>
                        </a:rPr>
                        <a:t>Trace Statistic</a:t>
                      </a:r>
                      <a:endParaRPr lang="en-GB" sz="1100">
                        <a:effectLst/>
                        <a:latin typeface="Calibri"/>
                        <a:ea typeface="Calibri"/>
                        <a:cs typeface="Times New Roman"/>
                      </a:endParaRPr>
                    </a:p>
                  </a:txBody>
                  <a:tcPr marL="68580" marR="68580" marT="0" marB="0"/>
                </a:tc>
                <a:tc>
                  <a:txBody>
                    <a:bodyPr/>
                    <a:lstStyle/>
                    <a:p>
                      <a:pPr>
                        <a:lnSpc>
                          <a:spcPct val="107000"/>
                        </a:lnSpc>
                        <a:spcAft>
                          <a:spcPts val="0"/>
                        </a:spcAft>
                      </a:pPr>
                      <a:r>
                        <a:rPr lang="en-GB" sz="1100">
                          <a:solidFill>
                            <a:srgbClr val="000000"/>
                          </a:solidFill>
                          <a:effectLst/>
                          <a:latin typeface="Cambria"/>
                          <a:ea typeface="Times New Roman"/>
                          <a:cs typeface="Times New Roman"/>
                        </a:rPr>
                        <a:t>0.05 Critical Value</a:t>
                      </a:r>
                      <a:endParaRPr lang="en-GB" sz="1100">
                        <a:effectLst/>
                        <a:latin typeface="Calibri"/>
                        <a:ea typeface="Calibri"/>
                        <a:cs typeface="Times New Roman"/>
                      </a:endParaRPr>
                    </a:p>
                  </a:txBody>
                  <a:tcPr marL="68580" marR="68580" marT="0" marB="0"/>
                </a:tc>
                <a:tc>
                  <a:txBody>
                    <a:bodyPr/>
                    <a:lstStyle/>
                    <a:p>
                      <a:pPr>
                        <a:lnSpc>
                          <a:spcPct val="107000"/>
                        </a:lnSpc>
                        <a:spcAft>
                          <a:spcPts val="0"/>
                        </a:spcAft>
                      </a:pPr>
                      <a:r>
                        <a:rPr lang="en-GB" sz="1100">
                          <a:solidFill>
                            <a:srgbClr val="000000"/>
                          </a:solidFill>
                          <a:effectLst/>
                          <a:latin typeface="Cambria"/>
                          <a:ea typeface="Times New Roman"/>
                          <a:cs typeface="Times New Roman"/>
                        </a:rPr>
                        <a:t>Probability</a:t>
                      </a:r>
                      <a:endParaRPr lang="en-GB"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370840">
                <a:tc gridSpan="6">
                  <a:txBody>
                    <a:bodyPr/>
                    <a:lstStyle/>
                    <a:p>
                      <a:pPr>
                        <a:lnSpc>
                          <a:spcPct val="107000"/>
                        </a:lnSpc>
                        <a:spcAft>
                          <a:spcPts val="0"/>
                        </a:spcAft>
                      </a:pPr>
                      <a:r>
                        <a:rPr lang="en-GB" sz="1100">
                          <a:solidFill>
                            <a:srgbClr val="000000"/>
                          </a:solidFill>
                          <a:effectLst/>
                          <a:latin typeface="Cambria"/>
                          <a:ea typeface="Times New Roman"/>
                          <a:cs typeface="Times New Roman"/>
                        </a:rPr>
                        <a:t>China (Unrestricted Cointegration Rank Test (Trace)-yes</a:t>
                      </a:r>
                      <a:endParaRPr lang="en-GB" sz="110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70840">
                <a:tc>
                  <a:txBody>
                    <a:bodyPr/>
                    <a:lstStyle/>
                    <a:p>
                      <a:endParaRPr lang="en-GB" sz="1100">
                        <a:effectLst/>
                        <a:latin typeface="Calibri"/>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None</a:t>
                      </a:r>
                      <a:endParaRPr lang="en-GB" sz="110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 0.218285</a:t>
                      </a:r>
                      <a:endParaRPr lang="en-GB" sz="110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 10.40470</a:t>
                      </a:r>
                      <a:endParaRPr lang="en-GB" sz="110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 15.49471</a:t>
                      </a:r>
                      <a:endParaRPr lang="en-GB" sz="1100">
                        <a:effectLst/>
                        <a:latin typeface="Calibri"/>
                        <a:ea typeface="Calibri"/>
                        <a:cs typeface="Times New Roman"/>
                      </a:endParaRPr>
                    </a:p>
                  </a:txBody>
                  <a:tcPr marL="68580" marR="68580" marT="0" marB="0"/>
                </a:tc>
                <a:tc>
                  <a:txBody>
                    <a:bodyPr/>
                    <a:lstStyle/>
                    <a:p>
                      <a:pPr algn="r">
                        <a:lnSpc>
                          <a:spcPct val="107000"/>
                        </a:lnSpc>
                        <a:spcAft>
                          <a:spcPts val="0"/>
                        </a:spcAft>
                      </a:pPr>
                      <a:r>
                        <a:rPr lang="en-GB" sz="1100">
                          <a:solidFill>
                            <a:srgbClr val="000000"/>
                          </a:solidFill>
                          <a:effectLst/>
                          <a:latin typeface="Cambria"/>
                          <a:ea typeface="Times New Roman"/>
                          <a:cs typeface="Times New Roman"/>
                        </a:rPr>
                        <a:t>0.2509</a:t>
                      </a:r>
                      <a:endParaRPr lang="en-GB" sz="11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370840">
                <a:tc>
                  <a:txBody>
                    <a:bodyPr/>
                    <a:lstStyle/>
                    <a:p>
                      <a:endParaRPr lang="en-GB" sz="1100">
                        <a:effectLst/>
                        <a:latin typeface="Calibri"/>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At most 1</a:t>
                      </a:r>
                      <a:endParaRPr lang="en-GB" sz="110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 0.001464</a:t>
                      </a:r>
                      <a:endParaRPr lang="en-GB" sz="110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 0.061543</a:t>
                      </a:r>
                      <a:endParaRPr lang="en-GB" sz="110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 3.841466</a:t>
                      </a:r>
                      <a:endParaRPr lang="en-GB" sz="1100">
                        <a:effectLst/>
                        <a:latin typeface="Calibri"/>
                        <a:ea typeface="Calibri"/>
                        <a:cs typeface="Times New Roman"/>
                      </a:endParaRPr>
                    </a:p>
                  </a:txBody>
                  <a:tcPr marL="68580" marR="68580" marT="0" marB="0"/>
                </a:tc>
                <a:tc>
                  <a:txBody>
                    <a:bodyPr/>
                    <a:lstStyle/>
                    <a:p>
                      <a:pPr algn="r">
                        <a:lnSpc>
                          <a:spcPct val="107000"/>
                        </a:lnSpc>
                        <a:spcAft>
                          <a:spcPts val="0"/>
                        </a:spcAft>
                      </a:pPr>
                      <a:r>
                        <a:rPr lang="en-GB" sz="1100">
                          <a:solidFill>
                            <a:srgbClr val="000000"/>
                          </a:solidFill>
                          <a:effectLst/>
                          <a:latin typeface="Cambria"/>
                          <a:ea typeface="Times New Roman"/>
                          <a:cs typeface="Times New Roman"/>
                        </a:rPr>
                        <a:t>0.8041</a:t>
                      </a:r>
                      <a:endParaRPr lang="en-GB" sz="11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370840">
                <a:tc gridSpan="6">
                  <a:txBody>
                    <a:bodyPr/>
                    <a:lstStyle/>
                    <a:p>
                      <a:pPr>
                        <a:lnSpc>
                          <a:spcPct val="107000"/>
                        </a:lnSpc>
                        <a:spcAft>
                          <a:spcPts val="0"/>
                        </a:spcAft>
                      </a:pPr>
                      <a:r>
                        <a:rPr lang="en-GB" sz="1100">
                          <a:solidFill>
                            <a:srgbClr val="000000"/>
                          </a:solidFill>
                          <a:effectLst/>
                          <a:latin typeface="Cambria"/>
                          <a:ea typeface="Times New Roman"/>
                          <a:cs typeface="Times New Roman"/>
                        </a:rPr>
                        <a:t>China (Unrestricted Cointegration Rank Test (Maximum Eigenvalue)-NO</a:t>
                      </a:r>
                      <a:endParaRPr lang="en-GB" sz="110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370840">
                <a:tc>
                  <a:txBody>
                    <a:bodyPr/>
                    <a:lstStyle/>
                    <a:p>
                      <a:endParaRPr lang="en-GB" sz="1100">
                        <a:effectLst/>
                        <a:latin typeface="Calibri"/>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None</a:t>
                      </a:r>
                      <a:endParaRPr lang="en-GB" sz="110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 0.218285</a:t>
                      </a:r>
                      <a:endParaRPr lang="en-GB" sz="110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 10.34315</a:t>
                      </a:r>
                      <a:endParaRPr lang="en-GB" sz="110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 14.26460</a:t>
                      </a:r>
                      <a:endParaRPr lang="en-GB" sz="1100">
                        <a:effectLst/>
                        <a:latin typeface="Calibri"/>
                        <a:ea typeface="Calibri"/>
                        <a:cs typeface="Times New Roman"/>
                      </a:endParaRPr>
                    </a:p>
                  </a:txBody>
                  <a:tcPr marL="68580" marR="68580" marT="0" marB="0"/>
                </a:tc>
                <a:tc>
                  <a:txBody>
                    <a:bodyPr/>
                    <a:lstStyle/>
                    <a:p>
                      <a:pPr algn="r">
                        <a:lnSpc>
                          <a:spcPct val="107000"/>
                        </a:lnSpc>
                        <a:spcAft>
                          <a:spcPts val="0"/>
                        </a:spcAft>
                      </a:pPr>
                      <a:r>
                        <a:rPr lang="en-GB" sz="1100">
                          <a:solidFill>
                            <a:srgbClr val="000000"/>
                          </a:solidFill>
                          <a:effectLst/>
                          <a:latin typeface="Cambria"/>
                          <a:ea typeface="Times New Roman"/>
                          <a:cs typeface="Times New Roman"/>
                        </a:rPr>
                        <a:t>0.1904</a:t>
                      </a:r>
                      <a:endParaRPr lang="en-GB" sz="110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370840">
                <a:tc>
                  <a:txBody>
                    <a:bodyPr/>
                    <a:lstStyle/>
                    <a:p>
                      <a:endParaRPr lang="en-GB" sz="1100">
                        <a:effectLst/>
                        <a:latin typeface="Calibri"/>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At most 1</a:t>
                      </a:r>
                      <a:endParaRPr lang="en-GB" sz="110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 0.001464</a:t>
                      </a:r>
                      <a:endParaRPr lang="en-GB" sz="110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 0.061543</a:t>
                      </a:r>
                      <a:endParaRPr lang="en-GB" sz="110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 3.841466</a:t>
                      </a:r>
                      <a:endParaRPr lang="en-GB" sz="1100">
                        <a:effectLst/>
                        <a:latin typeface="Calibri"/>
                        <a:ea typeface="Calibri"/>
                        <a:cs typeface="Times New Roman"/>
                      </a:endParaRPr>
                    </a:p>
                  </a:txBody>
                  <a:tcPr marL="68580" marR="68580" marT="0" marB="0"/>
                </a:tc>
                <a:tc>
                  <a:txBody>
                    <a:bodyPr/>
                    <a:lstStyle/>
                    <a:p>
                      <a:pPr algn="r">
                        <a:lnSpc>
                          <a:spcPct val="107000"/>
                        </a:lnSpc>
                        <a:spcAft>
                          <a:spcPts val="0"/>
                        </a:spcAft>
                      </a:pPr>
                      <a:r>
                        <a:rPr lang="en-GB" sz="1100">
                          <a:solidFill>
                            <a:srgbClr val="000000"/>
                          </a:solidFill>
                          <a:effectLst/>
                          <a:latin typeface="Cambria"/>
                          <a:ea typeface="Times New Roman"/>
                          <a:cs typeface="Times New Roman"/>
                        </a:rPr>
                        <a:t>0.8041</a:t>
                      </a:r>
                      <a:endParaRPr lang="en-GB" sz="110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370840">
                <a:tc gridSpan="6">
                  <a:txBody>
                    <a:bodyPr/>
                    <a:lstStyle/>
                    <a:p>
                      <a:pPr>
                        <a:lnSpc>
                          <a:spcPct val="107000"/>
                        </a:lnSpc>
                        <a:spcAft>
                          <a:spcPts val="0"/>
                        </a:spcAft>
                      </a:pPr>
                      <a:r>
                        <a:rPr lang="en-GB" sz="1100">
                          <a:solidFill>
                            <a:srgbClr val="000000"/>
                          </a:solidFill>
                          <a:effectLst/>
                          <a:latin typeface="Cambria"/>
                          <a:ea typeface="Times New Roman"/>
                          <a:cs typeface="Times New Roman"/>
                        </a:rPr>
                        <a:t>Pakistan (Unrestricted Cointegration Rank Test (Trace)-No</a:t>
                      </a:r>
                      <a:endParaRPr lang="en-GB" sz="110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370840">
                <a:tc>
                  <a:txBody>
                    <a:bodyPr/>
                    <a:lstStyle/>
                    <a:p>
                      <a:endParaRPr lang="en-GB" sz="1100">
                        <a:effectLst/>
                        <a:latin typeface="Calibri"/>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None</a:t>
                      </a:r>
                      <a:endParaRPr lang="en-GB" sz="110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 0.138403</a:t>
                      </a:r>
                      <a:endParaRPr lang="en-GB" sz="110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 7.599982</a:t>
                      </a:r>
                      <a:endParaRPr lang="en-GB" sz="110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 15.49471</a:t>
                      </a:r>
                      <a:endParaRPr lang="en-GB" sz="1100">
                        <a:effectLst/>
                        <a:latin typeface="Calibri"/>
                        <a:ea typeface="Calibri"/>
                        <a:cs typeface="Times New Roman"/>
                      </a:endParaRPr>
                    </a:p>
                  </a:txBody>
                  <a:tcPr marL="68580" marR="68580" marT="0" marB="0"/>
                </a:tc>
                <a:tc>
                  <a:txBody>
                    <a:bodyPr/>
                    <a:lstStyle/>
                    <a:p>
                      <a:pPr algn="r">
                        <a:lnSpc>
                          <a:spcPct val="107000"/>
                        </a:lnSpc>
                        <a:spcAft>
                          <a:spcPts val="0"/>
                        </a:spcAft>
                      </a:pPr>
                      <a:r>
                        <a:rPr lang="en-GB" sz="1100">
                          <a:solidFill>
                            <a:srgbClr val="000000"/>
                          </a:solidFill>
                          <a:effectLst/>
                          <a:latin typeface="Cambria"/>
                          <a:ea typeface="Times New Roman"/>
                          <a:cs typeface="Times New Roman"/>
                        </a:rPr>
                        <a:t>0.5091</a:t>
                      </a:r>
                      <a:endParaRPr lang="en-GB" sz="1100">
                        <a:effectLst/>
                        <a:latin typeface="Calibri"/>
                        <a:ea typeface="Calibri"/>
                        <a:cs typeface="Times New Roman"/>
                      </a:endParaRPr>
                    </a:p>
                  </a:txBody>
                  <a:tcPr marL="68580" marR="68580" marT="0" marB="0"/>
                </a:tc>
                <a:extLst>
                  <a:ext uri="{0D108BD9-81ED-4DB2-BD59-A6C34878D82A}">
                    <a16:rowId xmlns:a16="http://schemas.microsoft.com/office/drawing/2014/main" val="10008"/>
                  </a:ext>
                </a:extLst>
              </a:tr>
              <a:tr h="370840">
                <a:tc>
                  <a:txBody>
                    <a:bodyPr/>
                    <a:lstStyle/>
                    <a:p>
                      <a:endParaRPr lang="en-GB" sz="1100">
                        <a:effectLst/>
                        <a:latin typeface="Calibri"/>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At most 1</a:t>
                      </a:r>
                      <a:endParaRPr lang="en-GB" sz="110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 0.031478</a:t>
                      </a:r>
                      <a:endParaRPr lang="en-GB" sz="110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 1.343345</a:t>
                      </a:r>
                      <a:endParaRPr lang="en-GB" sz="110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 3.841466</a:t>
                      </a:r>
                      <a:endParaRPr lang="en-GB" sz="1100">
                        <a:effectLst/>
                        <a:latin typeface="Calibri"/>
                        <a:ea typeface="Calibri"/>
                        <a:cs typeface="Times New Roman"/>
                      </a:endParaRPr>
                    </a:p>
                  </a:txBody>
                  <a:tcPr marL="68580" marR="68580" marT="0" marB="0"/>
                </a:tc>
                <a:tc>
                  <a:txBody>
                    <a:bodyPr/>
                    <a:lstStyle/>
                    <a:p>
                      <a:pPr algn="r">
                        <a:lnSpc>
                          <a:spcPct val="107000"/>
                        </a:lnSpc>
                        <a:spcAft>
                          <a:spcPts val="0"/>
                        </a:spcAft>
                      </a:pPr>
                      <a:r>
                        <a:rPr lang="en-GB" sz="1100">
                          <a:solidFill>
                            <a:srgbClr val="000000"/>
                          </a:solidFill>
                          <a:effectLst/>
                          <a:latin typeface="Cambria"/>
                          <a:ea typeface="Times New Roman"/>
                          <a:cs typeface="Times New Roman"/>
                        </a:rPr>
                        <a:t>0.2464</a:t>
                      </a:r>
                      <a:endParaRPr lang="en-GB" sz="1100">
                        <a:effectLst/>
                        <a:latin typeface="Calibri"/>
                        <a:ea typeface="Calibri"/>
                        <a:cs typeface="Times New Roman"/>
                      </a:endParaRPr>
                    </a:p>
                  </a:txBody>
                  <a:tcPr marL="68580" marR="68580" marT="0" marB="0"/>
                </a:tc>
                <a:extLst>
                  <a:ext uri="{0D108BD9-81ED-4DB2-BD59-A6C34878D82A}">
                    <a16:rowId xmlns:a16="http://schemas.microsoft.com/office/drawing/2014/main" val="10009"/>
                  </a:ext>
                </a:extLst>
              </a:tr>
              <a:tr h="370840">
                <a:tc gridSpan="6">
                  <a:txBody>
                    <a:bodyPr/>
                    <a:lstStyle/>
                    <a:p>
                      <a:pPr>
                        <a:lnSpc>
                          <a:spcPct val="107000"/>
                        </a:lnSpc>
                        <a:spcAft>
                          <a:spcPts val="0"/>
                        </a:spcAft>
                      </a:pPr>
                      <a:r>
                        <a:rPr lang="en-GB" sz="1100">
                          <a:solidFill>
                            <a:srgbClr val="000000"/>
                          </a:solidFill>
                          <a:effectLst/>
                          <a:latin typeface="Cambria"/>
                          <a:ea typeface="Times New Roman"/>
                          <a:cs typeface="Times New Roman"/>
                        </a:rPr>
                        <a:t>Pakistan (Unrestricted Cointegration Rank Test (Maximum Eigenvalue)-NO</a:t>
                      </a:r>
                      <a:endParaRPr lang="en-GB" sz="110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0"/>
                  </a:ext>
                </a:extLst>
              </a:tr>
              <a:tr h="370840">
                <a:tc>
                  <a:txBody>
                    <a:bodyPr/>
                    <a:lstStyle/>
                    <a:p>
                      <a:endParaRPr lang="en-GB" sz="1100">
                        <a:effectLst/>
                        <a:latin typeface="Calibri"/>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None</a:t>
                      </a:r>
                      <a:endParaRPr lang="en-GB" sz="110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 0.138403</a:t>
                      </a:r>
                      <a:endParaRPr lang="en-GB" sz="110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 6.256637</a:t>
                      </a:r>
                      <a:endParaRPr lang="en-GB" sz="110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 14.26460</a:t>
                      </a:r>
                      <a:endParaRPr lang="en-GB" sz="1100">
                        <a:effectLst/>
                        <a:latin typeface="Calibri"/>
                        <a:ea typeface="Calibri"/>
                        <a:cs typeface="Times New Roman"/>
                      </a:endParaRPr>
                    </a:p>
                  </a:txBody>
                  <a:tcPr marL="68580" marR="68580" marT="0" marB="0"/>
                </a:tc>
                <a:tc>
                  <a:txBody>
                    <a:bodyPr/>
                    <a:lstStyle/>
                    <a:p>
                      <a:pPr algn="r">
                        <a:lnSpc>
                          <a:spcPct val="107000"/>
                        </a:lnSpc>
                        <a:spcAft>
                          <a:spcPts val="0"/>
                        </a:spcAft>
                      </a:pPr>
                      <a:r>
                        <a:rPr lang="en-GB" sz="1100">
                          <a:solidFill>
                            <a:srgbClr val="000000"/>
                          </a:solidFill>
                          <a:effectLst/>
                          <a:latin typeface="Cambria"/>
                          <a:ea typeface="Times New Roman"/>
                          <a:cs typeface="Times New Roman"/>
                        </a:rPr>
                        <a:t>0.5805</a:t>
                      </a:r>
                      <a:endParaRPr lang="en-GB" sz="1100">
                        <a:effectLst/>
                        <a:latin typeface="Calibri"/>
                        <a:ea typeface="Calibri"/>
                        <a:cs typeface="Times New Roman"/>
                      </a:endParaRPr>
                    </a:p>
                  </a:txBody>
                  <a:tcPr marL="68580" marR="68580" marT="0" marB="0"/>
                </a:tc>
                <a:extLst>
                  <a:ext uri="{0D108BD9-81ED-4DB2-BD59-A6C34878D82A}">
                    <a16:rowId xmlns:a16="http://schemas.microsoft.com/office/drawing/2014/main" val="10011"/>
                  </a:ext>
                </a:extLst>
              </a:tr>
              <a:tr h="370840">
                <a:tc>
                  <a:txBody>
                    <a:bodyPr/>
                    <a:lstStyle/>
                    <a:p>
                      <a:endParaRPr lang="en-GB" sz="1100">
                        <a:effectLst/>
                        <a:latin typeface="Calibri"/>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At most 1</a:t>
                      </a:r>
                      <a:endParaRPr lang="en-GB" sz="110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 0.031478</a:t>
                      </a:r>
                      <a:endParaRPr lang="en-GB" sz="110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 1.343345</a:t>
                      </a:r>
                      <a:endParaRPr lang="en-GB" sz="110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100">
                          <a:solidFill>
                            <a:srgbClr val="000000"/>
                          </a:solidFill>
                          <a:effectLst/>
                          <a:latin typeface="Cambria"/>
                          <a:ea typeface="Times New Roman"/>
                          <a:cs typeface="Times New Roman"/>
                        </a:rPr>
                        <a:t> 3.841466</a:t>
                      </a:r>
                      <a:endParaRPr lang="en-GB" sz="1100">
                        <a:effectLst/>
                        <a:latin typeface="Calibri"/>
                        <a:ea typeface="Calibri"/>
                        <a:cs typeface="Times New Roman"/>
                      </a:endParaRPr>
                    </a:p>
                  </a:txBody>
                  <a:tcPr marL="68580" marR="68580" marT="0" marB="0"/>
                </a:tc>
                <a:tc>
                  <a:txBody>
                    <a:bodyPr/>
                    <a:lstStyle/>
                    <a:p>
                      <a:pPr algn="r">
                        <a:lnSpc>
                          <a:spcPct val="107000"/>
                        </a:lnSpc>
                        <a:spcAft>
                          <a:spcPts val="0"/>
                        </a:spcAft>
                      </a:pPr>
                      <a:r>
                        <a:rPr lang="en-GB" sz="1100" dirty="0">
                          <a:solidFill>
                            <a:srgbClr val="000000"/>
                          </a:solidFill>
                          <a:effectLst/>
                          <a:latin typeface="Cambria"/>
                          <a:ea typeface="Times New Roman"/>
                          <a:cs typeface="Times New Roman"/>
                        </a:rPr>
                        <a:t>0.2464</a:t>
                      </a: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12"/>
                  </a:ext>
                </a:extLst>
              </a:tr>
            </a:tbl>
          </a:graphicData>
        </a:graphic>
      </p:graphicFrame>
      <p:sp>
        <p:nvSpPr>
          <p:cNvPr id="3" name="Slide Number Placeholder 2"/>
          <p:cNvSpPr>
            <a:spLocks noGrp="1"/>
          </p:cNvSpPr>
          <p:nvPr>
            <p:ph type="sldNum" sz="quarter" idx="12"/>
          </p:nvPr>
        </p:nvSpPr>
        <p:spPr/>
        <p:txBody>
          <a:bodyPr/>
          <a:lstStyle/>
          <a:p>
            <a:fld id="{2FBF2637-9868-41E6-AFD9-7520766D1BA7}" type="slidenum">
              <a:rPr lang="en-US" smtClean="0"/>
              <a:pPr/>
              <a:t>8</a:t>
            </a:fld>
            <a:endParaRPr lang="en-US"/>
          </a:p>
        </p:txBody>
      </p:sp>
    </p:spTree>
    <p:extLst>
      <p:ext uri="{BB962C8B-B14F-4D97-AF65-F5344CB8AC3E}">
        <p14:creationId xmlns:p14="http://schemas.microsoft.com/office/powerpoint/2010/main" val="469363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Economic Zones</a:t>
            </a:r>
          </a:p>
        </p:txBody>
      </p:sp>
      <p:sp>
        <p:nvSpPr>
          <p:cNvPr id="3" name="Content Placeholder 2"/>
          <p:cNvSpPr>
            <a:spLocks noGrp="1"/>
          </p:cNvSpPr>
          <p:nvPr>
            <p:ph idx="1"/>
          </p:nvPr>
        </p:nvSpPr>
        <p:spPr/>
        <p:txBody>
          <a:bodyPr>
            <a:normAutofit/>
          </a:bodyPr>
          <a:lstStyle/>
          <a:p>
            <a:r>
              <a:rPr lang="en-US" dirty="0"/>
              <a:t>Till 2018 only 7 SEZs existed, while 6 of them had converted from their earlier status as Industrial estates (IEs) or Industrial Parks (IPs). </a:t>
            </a:r>
          </a:p>
          <a:p>
            <a:r>
              <a:rPr lang="en-US" dirty="0"/>
              <a:t>However, with the advent of CPEC SEZs, the establishment of SEZs across the country took up pace. As of now, 22 SEZs have been approved, while 21 of them have been notified by the authority. </a:t>
            </a:r>
          </a:p>
        </p:txBody>
      </p:sp>
      <p:sp>
        <p:nvSpPr>
          <p:cNvPr id="4" name="Slide Number Placeholder 3"/>
          <p:cNvSpPr>
            <a:spLocks noGrp="1"/>
          </p:cNvSpPr>
          <p:nvPr>
            <p:ph type="sldNum" sz="quarter" idx="12"/>
          </p:nvPr>
        </p:nvSpPr>
        <p:spPr/>
        <p:txBody>
          <a:bodyPr/>
          <a:lstStyle/>
          <a:p>
            <a:fld id="{2FBF2637-9868-41E6-AFD9-7520766D1BA7}" type="slidenum">
              <a:rPr lang="en-US" smtClean="0"/>
              <a:pPr/>
              <a:t>9</a:t>
            </a:fld>
            <a:endParaRPr lang="en-US"/>
          </a:p>
        </p:txBody>
      </p:sp>
    </p:spTree>
    <p:extLst>
      <p:ext uri="{BB962C8B-B14F-4D97-AF65-F5344CB8AC3E}">
        <p14:creationId xmlns:p14="http://schemas.microsoft.com/office/powerpoint/2010/main" val="313351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Parallax</Template>
  <TotalTime>2277</TotalTime>
  <Words>787</Words>
  <Application>Microsoft Office PowerPoint</Application>
  <PresentationFormat>On-screen Show (4:3)</PresentationFormat>
  <Paragraphs>124</Paragraphs>
  <Slides>13</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Black</vt:lpstr>
      <vt:lpstr>Calibri</vt:lpstr>
      <vt:lpstr>Cambria</vt:lpstr>
      <vt:lpstr>Corbel</vt:lpstr>
      <vt:lpstr>Parallax</vt:lpstr>
      <vt:lpstr>Special Economic Zone and Noodle Bowl Effect: A case study on CPFTA  </vt:lpstr>
      <vt:lpstr>Key Concepts </vt:lpstr>
      <vt:lpstr>Key Concepts</vt:lpstr>
      <vt:lpstr>Research Questions</vt:lpstr>
      <vt:lpstr>METHODology</vt:lpstr>
      <vt:lpstr>Scope </vt:lpstr>
      <vt:lpstr>Analysis </vt:lpstr>
      <vt:lpstr>Johansen Cointegration Test </vt:lpstr>
      <vt:lpstr>Special Economic Zones</vt:lpstr>
      <vt:lpstr>Notified SEZs</vt:lpstr>
      <vt:lpstr>SEZs under CPEC</vt:lpstr>
      <vt:lpstr>Conclusion &amp; Discussion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Proposal</dc:title>
  <dc:creator>Kawish</dc:creator>
  <cp:lastModifiedBy>Afshan Uroos</cp:lastModifiedBy>
  <cp:revision>171</cp:revision>
  <dcterms:created xsi:type="dcterms:W3CDTF">2012-02-25T16:34:31Z</dcterms:created>
  <dcterms:modified xsi:type="dcterms:W3CDTF">2022-07-04T05:28:27Z</dcterms:modified>
</cp:coreProperties>
</file>